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5" r:id="rId2"/>
    <p:sldId id="360" r:id="rId3"/>
    <p:sldId id="386" r:id="rId4"/>
    <p:sldId id="363" r:id="rId5"/>
    <p:sldId id="365" r:id="rId6"/>
    <p:sldId id="369" r:id="rId7"/>
    <p:sldId id="366" r:id="rId8"/>
    <p:sldId id="367" r:id="rId9"/>
    <p:sldId id="370" r:id="rId10"/>
    <p:sldId id="371" r:id="rId11"/>
    <p:sldId id="387" r:id="rId12"/>
    <p:sldId id="401" r:id="rId13"/>
    <p:sldId id="372" r:id="rId14"/>
    <p:sldId id="402" r:id="rId15"/>
    <p:sldId id="373" r:id="rId16"/>
    <p:sldId id="403" r:id="rId17"/>
    <p:sldId id="374" r:id="rId18"/>
    <p:sldId id="388" r:id="rId19"/>
    <p:sldId id="389" r:id="rId20"/>
    <p:sldId id="390" r:id="rId21"/>
    <p:sldId id="391" r:id="rId22"/>
    <p:sldId id="392" r:id="rId23"/>
    <p:sldId id="393" r:id="rId24"/>
    <p:sldId id="396" r:id="rId25"/>
    <p:sldId id="375" r:id="rId26"/>
    <p:sldId id="409" r:id="rId27"/>
    <p:sldId id="410" r:id="rId28"/>
    <p:sldId id="411" r:id="rId29"/>
    <p:sldId id="412" r:id="rId30"/>
    <p:sldId id="379" r:id="rId31"/>
    <p:sldId id="394" r:id="rId32"/>
    <p:sldId id="385" r:id="rId33"/>
    <p:sldId id="404" r:id="rId34"/>
    <p:sldId id="405" r:id="rId35"/>
    <p:sldId id="406" r:id="rId36"/>
    <p:sldId id="407" r:id="rId37"/>
    <p:sldId id="408" r:id="rId38"/>
    <p:sldId id="383" r:id="rId39"/>
    <p:sldId id="397" r:id="rId40"/>
    <p:sldId id="398" r:id="rId41"/>
    <p:sldId id="399" r:id="rId42"/>
    <p:sldId id="395" r:id="rId43"/>
    <p:sldId id="400" r:id="rId44"/>
  </p:sldIdLst>
  <p:sldSz cx="9144000" cy="6858000" type="screen4x3"/>
  <p:notesSz cx="6858000" cy="9144000"/>
  <p:defaultTextStyle>
    <a:defPPr>
      <a:defRPr lang="en-US"/>
    </a:defPPr>
    <a:lvl1pPr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1pPr>
    <a:lvl2pPr marL="4572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2pPr>
    <a:lvl3pPr marL="9144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3pPr>
    <a:lvl4pPr marL="13716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4pPr>
    <a:lvl5pPr marL="18288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5pPr>
    <a:lvl6pPr marL="2286000" algn="l" defTabSz="914400" rtl="0" eaLnBrk="1" latinLnBrk="0" hangingPunct="1">
      <a:defRPr sz="2400" b="1" kern="1200">
        <a:solidFill>
          <a:schemeClr val="tx1"/>
        </a:solidFill>
        <a:latin typeface="Verdana" pitchFamily="34" charset="0"/>
        <a:ea typeface="+mn-ea"/>
        <a:cs typeface="+mn-cs"/>
      </a:defRPr>
    </a:lvl6pPr>
    <a:lvl7pPr marL="2743200" algn="l" defTabSz="914400" rtl="0" eaLnBrk="1" latinLnBrk="0" hangingPunct="1">
      <a:defRPr sz="2400" b="1" kern="1200">
        <a:solidFill>
          <a:schemeClr val="tx1"/>
        </a:solidFill>
        <a:latin typeface="Verdana" pitchFamily="34" charset="0"/>
        <a:ea typeface="+mn-ea"/>
        <a:cs typeface="+mn-cs"/>
      </a:defRPr>
    </a:lvl7pPr>
    <a:lvl8pPr marL="3200400" algn="l" defTabSz="914400" rtl="0" eaLnBrk="1" latinLnBrk="0" hangingPunct="1">
      <a:defRPr sz="2400" b="1" kern="1200">
        <a:solidFill>
          <a:schemeClr val="tx1"/>
        </a:solidFill>
        <a:latin typeface="Verdana" pitchFamily="34" charset="0"/>
        <a:ea typeface="+mn-ea"/>
        <a:cs typeface="+mn-cs"/>
      </a:defRPr>
    </a:lvl8pPr>
    <a:lvl9pPr marL="3657600" algn="l" defTabSz="914400" rtl="0" eaLnBrk="1" latinLnBrk="0" hangingPunct="1">
      <a:defRPr sz="2400" b="1"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F84628"/>
    <a:srgbClr val="5F5F5F"/>
    <a:srgbClr val="808080"/>
    <a:srgbClr val="000000"/>
    <a:srgbClr val="CC0000"/>
    <a:srgbClr val="78A4BC"/>
    <a:srgbClr val="9DBDB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94660" autoAdjust="0"/>
  </p:normalViewPr>
  <p:slideViewPr>
    <p:cSldViewPr>
      <p:cViewPr>
        <p:scale>
          <a:sx n="57" d="100"/>
          <a:sy n="57" d="100"/>
        </p:scale>
        <p:origin x="-756" y="-29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defRPr>
            </a:lvl1pPr>
          </a:lstStyle>
          <a:p>
            <a:pPr>
              <a:defRPr/>
            </a:pPr>
            <a:endParaRPr lang="en-US" altLang="zh-CN"/>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defRPr>
            </a:lvl1pPr>
          </a:lstStyle>
          <a:p>
            <a:pPr>
              <a:defRPr/>
            </a:pPr>
            <a:fld id="{DBC3DE67-753E-4078-88DB-544CD219F69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6F92308-23AE-49BB-B842-069018A1C99A}" type="slidenum">
              <a:rPr lang="zh-CN" altLang="en-US" smtClean="0"/>
              <a:pPr/>
              <a:t>1</a:t>
            </a:fld>
            <a:endParaRPr lang="en-US" altLang="zh-CN"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52226"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defRPr/>
            </a:pPr>
            <a:endParaRPr lang="zh-CN" altLang="en-US">
              <a:ea typeface="宋体" pitchFamily="2" charset="-122"/>
            </a:endParaRPr>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defRPr/>
            </a:pPr>
            <a:endParaRPr lang="zh-CN" altLang="en-US"/>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defRPr/>
            </a:pPr>
            <a:endParaRPr lang="zh-CN" altLang="en-US"/>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defRPr/>
            </a:pPr>
            <a:endParaRPr lang="zh-CN" altLang="en-US"/>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C9C6B82-C867-4C81-99D6-88ABFF7F93D2}"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90AEC7A-95DF-44FC-A980-81025D4BF857}"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53250"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3116023D-D132-4DB5-B097-7A3FBF27B500}"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D66D41BA-3299-4B8B-B09D-19DD08242BC6}"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54274"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1D9673EF-B130-4021-B2B5-B32A8DE7DDA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65D1FCAA-B2B7-4746-94D9-96C0417DDA07}"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B578F4FB-89B8-40C5-8EC3-B7861A757314}"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B4EDA11A-3D18-49F5-A4D9-F767B5634211}"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B55B3019-19A1-4737-9815-7415A73D62C3}"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0E53663F-8C1E-42F6-ACA9-F70E2C8B64F2}"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9CE3E73-27C0-44EE-BC4F-DC9B3CD68AE8}"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6"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59" r:id="rId3"/>
    <p:sldLayoutId id="2147483769" r:id="rId4"/>
    <p:sldLayoutId id="2147483760" r:id="rId5"/>
    <p:sldLayoutId id="2147483761" r:id="rId6"/>
    <p:sldLayoutId id="2147483762" r:id="rId7"/>
    <p:sldLayoutId id="2147483763" r:id="rId8"/>
    <p:sldLayoutId id="2147483764" r:id="rId9"/>
    <p:sldLayoutId id="2147483765" r:id="rId10"/>
    <p:sldLayoutId id="2147483766"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Layout" Target="../slideLayouts/slideLayout6.xml"/><Relationship Id="rId5" Type="http://schemas.openxmlformats.org/officeDocument/2006/relationships/image" Target="../media/image8.wmf"/><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3" Type="http://schemas.openxmlformats.org/officeDocument/2006/relationships/hyperlink" Target="mailto:09212010012@fudan.edu.cn" TargetMode="External"/><Relationship Id="rId2" Type="http://schemas.openxmlformats.org/officeDocument/2006/relationships/hyperlink" Target="mailto:10212010029@fudan.edu.c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audio" Target="../media/audio4.wav"/><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3.wav"/><Relationship Id="rId5" Type="http://schemas.openxmlformats.org/officeDocument/2006/relationships/image" Target="../media/image20.emf"/><Relationship Id="rId4" Type="http://schemas.openxmlformats.org/officeDocument/2006/relationships/audio" Target="../media/audio2.wav"/><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2.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hyperlink" Target="http://att.newsmth.net/att.php?p.81.715486.459.jpg" TargetMode="Externa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ctrTitle"/>
          </p:nvPr>
        </p:nvSpPr>
        <p:spPr>
          <a:xfrm>
            <a:off x="357188" y="3143250"/>
            <a:ext cx="4214812" cy="1219200"/>
          </a:xfrm>
        </p:spPr>
        <p:txBody>
          <a:bodyPr/>
          <a:lstStyle/>
          <a:p>
            <a:r>
              <a:rPr lang="zh-CN" altLang="en-US" smtClean="0">
                <a:ea typeface="宋体" pitchFamily="2" charset="-122"/>
              </a:rPr>
              <a:t>多媒体技术基础</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9219"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9220"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defRPr/>
              </a:pPr>
              <a:endParaRPr lang="zh-CN" altLang="en-US"/>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defRPr/>
              </a:pPr>
              <a:endParaRPr lang="zh-CN"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ea typeface="宋体" pitchFamily="2" charset="-122"/>
              </a:rPr>
              <a:t>什么是媒体</a:t>
            </a:r>
          </a:p>
        </p:txBody>
      </p:sp>
      <p:sp>
        <p:nvSpPr>
          <p:cNvPr id="18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8436" name="Rectangle 4"/>
          <p:cNvSpPr>
            <a:spLocks noChangeArrowheads="1"/>
          </p:cNvSpPr>
          <p:nvPr/>
        </p:nvSpPr>
        <p:spPr bwMode="auto">
          <a:xfrm>
            <a:off x="1295400" y="1295400"/>
            <a:ext cx="21336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计算机领域：</a:t>
            </a:r>
          </a:p>
        </p:txBody>
      </p:sp>
      <p:sp>
        <p:nvSpPr>
          <p:cNvPr id="6" name="Text Box 5"/>
          <p:cNvSpPr txBox="1">
            <a:spLocks noChangeArrowheads="1"/>
          </p:cNvSpPr>
          <p:nvPr/>
        </p:nvSpPr>
        <p:spPr bwMode="auto">
          <a:xfrm>
            <a:off x="1295400" y="2605088"/>
            <a:ext cx="2895600" cy="519112"/>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多媒体技术领域：</a:t>
            </a:r>
            <a:endParaRPr lang="zh-CN" altLang="en-US">
              <a:ea typeface="宋体" pitchFamily="2" charset="-122"/>
            </a:endParaRPr>
          </a:p>
        </p:txBody>
      </p:sp>
      <p:sp>
        <p:nvSpPr>
          <p:cNvPr id="7" name="Text Box 6"/>
          <p:cNvSpPr txBox="1">
            <a:spLocks noChangeArrowheads="1"/>
          </p:cNvSpPr>
          <p:nvPr/>
        </p:nvSpPr>
        <p:spPr bwMode="auto">
          <a:xfrm>
            <a:off x="3429000" y="1905000"/>
            <a:ext cx="50292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信息的载体</a:t>
            </a:r>
            <a:endParaRPr lang="zh-CN" altLang="en-US">
              <a:ea typeface="宋体" pitchFamily="2" charset="-122"/>
            </a:endParaRPr>
          </a:p>
        </p:txBody>
      </p:sp>
      <p:sp>
        <p:nvSpPr>
          <p:cNvPr id="8" name="Text Box 7"/>
          <p:cNvSpPr txBox="1">
            <a:spLocks noChangeArrowheads="1"/>
          </p:cNvSpPr>
          <p:nvPr/>
        </p:nvSpPr>
        <p:spPr bwMode="auto">
          <a:xfrm>
            <a:off x="3352800" y="1295400"/>
            <a:ext cx="3581400" cy="519113"/>
          </a:xfrm>
          <a:prstGeom prst="rect">
            <a:avLst/>
          </a:prstGeom>
          <a:noFill/>
          <a:ln w="9525">
            <a:noFill/>
            <a:miter lim="800000"/>
            <a:headEnd/>
            <a:tailEnd/>
          </a:ln>
        </p:spPr>
        <p:txBody>
          <a:bodyPr>
            <a:spAutoFit/>
          </a:bodyPr>
          <a:lstStyle/>
          <a:p>
            <a:pPr algn="ctr">
              <a:spcBef>
                <a:spcPct val="50000"/>
              </a:spcBef>
            </a:pPr>
            <a:r>
              <a:rPr lang="zh-CN" altLang="en-US" sz="2800">
                <a:ea typeface="宋体" pitchFamily="2" charset="-122"/>
              </a:rPr>
              <a:t>用以存储信息的实体</a:t>
            </a:r>
          </a:p>
        </p:txBody>
      </p:sp>
      <p:sp>
        <p:nvSpPr>
          <p:cNvPr id="9" name="Text Box 8"/>
          <p:cNvSpPr txBox="1">
            <a:spLocks noChangeArrowheads="1"/>
          </p:cNvSpPr>
          <p:nvPr/>
        </p:nvSpPr>
        <p:spPr bwMode="auto">
          <a:xfrm>
            <a:off x="4038600" y="2590800"/>
            <a:ext cx="27432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信息的载体</a:t>
            </a:r>
            <a:endParaRPr lang="zh-CN" altLang="en-US">
              <a:ea typeface="宋体" pitchFamily="2" charset="-122"/>
            </a:endParaRPr>
          </a:p>
        </p:txBody>
      </p:sp>
      <p:sp>
        <p:nvSpPr>
          <p:cNvPr id="10" name="Rectangle 9"/>
          <p:cNvSpPr>
            <a:spLocks noChangeArrowheads="1"/>
          </p:cNvSpPr>
          <p:nvPr/>
        </p:nvSpPr>
        <p:spPr bwMode="auto">
          <a:xfrm>
            <a:off x="1295400" y="3843338"/>
            <a:ext cx="4648200" cy="2443162"/>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人类感知信息的途径是：</a:t>
            </a:r>
          </a:p>
          <a:p>
            <a:pPr>
              <a:spcBef>
                <a:spcPct val="50000"/>
              </a:spcBef>
            </a:pPr>
            <a:r>
              <a:rPr lang="zh-CN" altLang="en-US" sz="2800">
                <a:ea typeface="宋体" pitchFamily="2" charset="-122"/>
              </a:rPr>
              <a:t>    视觉：</a:t>
            </a:r>
          </a:p>
          <a:p>
            <a:pPr>
              <a:spcBef>
                <a:spcPct val="50000"/>
              </a:spcBef>
            </a:pPr>
            <a:r>
              <a:rPr lang="zh-CN" altLang="en-US" sz="2800">
                <a:ea typeface="宋体" pitchFamily="2" charset="-122"/>
              </a:rPr>
              <a:t>    听觉：</a:t>
            </a:r>
          </a:p>
          <a:p>
            <a:pPr>
              <a:spcBef>
                <a:spcPct val="50000"/>
              </a:spcBef>
            </a:pPr>
            <a:r>
              <a:rPr lang="zh-CN" altLang="en-US" sz="2800">
                <a:ea typeface="宋体" pitchFamily="2" charset="-122"/>
              </a:rPr>
              <a:t>    嗅觉、味觉、触觉：</a:t>
            </a:r>
          </a:p>
        </p:txBody>
      </p:sp>
      <p:sp>
        <p:nvSpPr>
          <p:cNvPr id="11" name="Text Box 10"/>
          <p:cNvSpPr txBox="1">
            <a:spLocks noChangeArrowheads="1"/>
          </p:cNvSpPr>
          <p:nvPr/>
        </p:nvSpPr>
        <p:spPr bwMode="auto">
          <a:xfrm>
            <a:off x="2895600" y="4452938"/>
            <a:ext cx="2209800" cy="519112"/>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70-80%</a:t>
            </a:r>
            <a:endParaRPr lang="en-US" altLang="zh-CN">
              <a:solidFill>
                <a:srgbClr val="FF6600"/>
              </a:solidFill>
              <a:ea typeface="宋体" pitchFamily="2" charset="-122"/>
            </a:endParaRPr>
          </a:p>
        </p:txBody>
      </p:sp>
      <p:sp>
        <p:nvSpPr>
          <p:cNvPr id="12" name="Text Box 11"/>
          <p:cNvSpPr txBox="1">
            <a:spLocks noChangeArrowheads="1"/>
          </p:cNvSpPr>
          <p:nvPr/>
        </p:nvSpPr>
        <p:spPr bwMode="auto">
          <a:xfrm>
            <a:off x="2895600" y="5076825"/>
            <a:ext cx="1524000" cy="519113"/>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10%</a:t>
            </a:r>
            <a:endParaRPr lang="en-US" altLang="zh-CN">
              <a:solidFill>
                <a:srgbClr val="FF6600"/>
              </a:solidFill>
              <a:ea typeface="宋体" pitchFamily="2" charset="-122"/>
            </a:endParaRPr>
          </a:p>
        </p:txBody>
      </p:sp>
      <p:sp>
        <p:nvSpPr>
          <p:cNvPr id="13" name="Text Box 12"/>
          <p:cNvSpPr txBox="1">
            <a:spLocks noChangeArrowheads="1"/>
          </p:cNvSpPr>
          <p:nvPr/>
        </p:nvSpPr>
        <p:spPr bwMode="auto">
          <a:xfrm>
            <a:off x="5029200" y="5748338"/>
            <a:ext cx="1219200" cy="519112"/>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10%</a:t>
            </a:r>
            <a:endParaRPr lang="en-US" altLang="zh-CN">
              <a:solidFill>
                <a:srgbClr val="FF6600"/>
              </a:solidFill>
              <a:ea typeface="宋体" pitchFamily="2" charset="-122"/>
            </a:endParaRPr>
          </a:p>
        </p:txBody>
      </p:sp>
      <p:sp>
        <p:nvSpPr>
          <p:cNvPr id="14" name="TextBox 13"/>
          <p:cNvSpPr txBox="1">
            <a:spLocks noChangeArrowheads="1"/>
          </p:cNvSpPr>
          <p:nvPr/>
        </p:nvSpPr>
        <p:spPr bwMode="auto">
          <a:xfrm>
            <a:off x="1357313" y="3286125"/>
            <a:ext cx="4500562" cy="523875"/>
          </a:xfrm>
          <a:prstGeom prst="rect">
            <a:avLst/>
          </a:prstGeom>
          <a:noFill/>
          <a:ln w="9525">
            <a:noFill/>
            <a:miter lim="800000"/>
            <a:headEnd/>
            <a:tailEnd/>
          </a:ln>
        </p:spPr>
        <p:txBody>
          <a:bodyPr>
            <a:spAutoFit/>
          </a:bodyPr>
          <a:lstStyle/>
          <a:p>
            <a:r>
              <a:rPr lang="zh-CN" altLang="en-US" sz="2800">
                <a:ea typeface="宋体" pitchFamily="2" charset="-122"/>
              </a:rPr>
              <a:t>媒体与媒介的区别？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ox(in)">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ox(i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i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ox(i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6" grpId="0"/>
      <p:bldP spid="6" grpId="0"/>
      <p:bldP spid="7" grpId="0"/>
      <p:bldP spid="8" grpId="0"/>
      <p:bldP spid="9" grpId="0"/>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ea typeface="宋体" pitchFamily="2" charset="-122"/>
              </a:rPr>
              <a:t>媒体的分类</a:t>
            </a:r>
          </a:p>
        </p:txBody>
      </p:sp>
      <p:sp>
        <p:nvSpPr>
          <p:cNvPr id="19459" name="内容占位符 2"/>
          <p:cNvSpPr>
            <a:spLocks noGrp="1"/>
          </p:cNvSpPr>
          <p:nvPr>
            <p:ph idx="1"/>
          </p:nvPr>
        </p:nvSpPr>
        <p:spPr>
          <a:xfrm>
            <a:off x="1066800" y="1000125"/>
            <a:ext cx="7620000" cy="4357688"/>
          </a:xfrm>
        </p:spPr>
        <p:txBody>
          <a:bodyPr/>
          <a:lstStyle/>
          <a:p>
            <a:pPr>
              <a:spcBef>
                <a:spcPct val="30000"/>
              </a:spcBef>
            </a:pPr>
            <a:r>
              <a:rPr lang="zh-CN" altLang="en-US" sz="2400" dirty="0" smtClean="0">
                <a:solidFill>
                  <a:srgbClr val="FF0000"/>
                </a:solidFill>
                <a:ea typeface="宋体" pitchFamily="2" charset="-122"/>
              </a:rPr>
              <a:t>感觉媒体</a:t>
            </a:r>
            <a:r>
              <a:rPr lang="en-US" altLang="zh-CN" sz="2400" dirty="0" smtClean="0">
                <a:solidFill>
                  <a:srgbClr val="FF0000"/>
                </a:solidFill>
                <a:ea typeface="宋体" pitchFamily="2" charset="-122"/>
              </a:rPr>
              <a:t>(perception medium)</a:t>
            </a:r>
            <a:r>
              <a:rPr lang="zh-CN" altLang="en-US" sz="2400" dirty="0" smtClean="0">
                <a:solidFill>
                  <a:srgbClr val="FF0000"/>
                </a:solidFill>
                <a:ea typeface="宋体" pitchFamily="2" charset="-122"/>
              </a:rPr>
              <a:t> </a:t>
            </a:r>
            <a:r>
              <a:rPr lang="zh-CN" altLang="en-US" sz="2400" dirty="0" smtClean="0">
                <a:ea typeface="宋体" pitchFamily="2" charset="-122"/>
              </a:rPr>
              <a:t>：直接作用于人的感官 ，使人直接产生感觉的媒体 </a:t>
            </a:r>
          </a:p>
          <a:p>
            <a:pPr>
              <a:spcBef>
                <a:spcPct val="30000"/>
              </a:spcBef>
            </a:pPr>
            <a:r>
              <a:rPr lang="zh-CN" altLang="en-US" sz="2400" dirty="0" smtClean="0">
                <a:solidFill>
                  <a:srgbClr val="FF0000"/>
                </a:solidFill>
                <a:ea typeface="宋体" pitchFamily="2" charset="-122"/>
              </a:rPr>
              <a:t>表示媒体</a:t>
            </a:r>
            <a:r>
              <a:rPr lang="en-US" altLang="zh-CN" sz="2400" dirty="0" smtClean="0">
                <a:solidFill>
                  <a:srgbClr val="FF0000"/>
                </a:solidFill>
                <a:ea typeface="宋体" pitchFamily="2" charset="-122"/>
              </a:rPr>
              <a:t>(representation medium)</a:t>
            </a:r>
            <a:r>
              <a:rPr lang="zh-CN" altLang="en-US" sz="2400" dirty="0" smtClean="0">
                <a:solidFill>
                  <a:srgbClr val="FF0000"/>
                </a:solidFill>
                <a:ea typeface="宋体" pitchFamily="2" charset="-122"/>
              </a:rPr>
              <a:t> </a:t>
            </a:r>
            <a:r>
              <a:rPr lang="zh-CN" altLang="en-US" sz="2400" dirty="0" smtClean="0">
                <a:ea typeface="宋体" pitchFamily="2" charset="-122"/>
              </a:rPr>
              <a:t>：是为了加工、处理和传输感觉媒体而人为构造出来的一种媒体 ，即各种编码。</a:t>
            </a:r>
          </a:p>
          <a:p>
            <a:pPr>
              <a:spcBef>
                <a:spcPct val="30000"/>
              </a:spcBef>
            </a:pPr>
            <a:r>
              <a:rPr lang="zh-CN" altLang="en-US" sz="2400" dirty="0" smtClean="0">
                <a:solidFill>
                  <a:srgbClr val="FF0000"/>
                </a:solidFill>
                <a:ea typeface="宋体" pitchFamily="2" charset="-122"/>
              </a:rPr>
              <a:t>显示媒介</a:t>
            </a:r>
            <a:r>
              <a:rPr lang="en-US" altLang="zh-CN" sz="2400" dirty="0" smtClean="0">
                <a:solidFill>
                  <a:srgbClr val="FF0000"/>
                </a:solidFill>
                <a:ea typeface="宋体" pitchFamily="2" charset="-122"/>
              </a:rPr>
              <a:t>(presentation medium)</a:t>
            </a:r>
            <a:r>
              <a:rPr lang="zh-CN" altLang="en-US" sz="2400" dirty="0" smtClean="0">
                <a:solidFill>
                  <a:srgbClr val="FF0000"/>
                </a:solidFill>
                <a:ea typeface="宋体" pitchFamily="2" charset="-122"/>
              </a:rPr>
              <a:t> </a:t>
            </a:r>
            <a:r>
              <a:rPr lang="zh-CN" altLang="en-US" sz="2400" dirty="0" smtClean="0">
                <a:ea typeface="宋体" pitchFamily="2" charset="-122"/>
              </a:rPr>
              <a:t>：是指感觉媒体与用于通信传输的电信号之间转换的一 类</a:t>
            </a:r>
            <a:r>
              <a:rPr lang="zh-CN" altLang="en-US" sz="2400" dirty="0" smtClean="0">
                <a:ea typeface="宋体" pitchFamily="2" charset="-122"/>
              </a:rPr>
              <a:t>媒介，</a:t>
            </a:r>
            <a:r>
              <a:rPr lang="zh-CN" altLang="en-US" sz="2400" dirty="0" smtClean="0">
                <a:ea typeface="宋体" pitchFamily="2" charset="-122"/>
              </a:rPr>
              <a:t>即感觉媒体与计算机的界面。又可分为两种：输入显示媒介和输出显示媒介。 </a:t>
            </a:r>
          </a:p>
          <a:p>
            <a:pPr>
              <a:spcBef>
                <a:spcPct val="30000"/>
              </a:spcBef>
            </a:pPr>
            <a:r>
              <a:rPr lang="zh-CN" altLang="en-US" sz="2400" dirty="0" smtClean="0">
                <a:solidFill>
                  <a:srgbClr val="FF0000"/>
                </a:solidFill>
                <a:ea typeface="宋体" pitchFamily="2" charset="-122"/>
              </a:rPr>
              <a:t>存储媒介</a:t>
            </a:r>
            <a:r>
              <a:rPr lang="en-US" altLang="zh-CN" sz="2400" dirty="0" smtClean="0">
                <a:solidFill>
                  <a:srgbClr val="FF0000"/>
                </a:solidFill>
                <a:ea typeface="宋体" pitchFamily="2" charset="-122"/>
              </a:rPr>
              <a:t>(storage medium)</a:t>
            </a:r>
            <a:r>
              <a:rPr lang="zh-CN" altLang="en-US" sz="2400" dirty="0" smtClean="0">
                <a:solidFill>
                  <a:srgbClr val="FF0000"/>
                </a:solidFill>
                <a:ea typeface="宋体" pitchFamily="2" charset="-122"/>
              </a:rPr>
              <a:t> </a:t>
            </a:r>
            <a:r>
              <a:rPr lang="zh-CN" altLang="en-US" sz="2400" dirty="0" smtClean="0">
                <a:ea typeface="宋体" pitchFamily="2" charset="-122"/>
              </a:rPr>
              <a:t>：又称存储介质，保存表示媒体的介质。</a:t>
            </a:r>
          </a:p>
          <a:p>
            <a:pPr>
              <a:spcBef>
                <a:spcPct val="30000"/>
              </a:spcBef>
            </a:pPr>
            <a:r>
              <a:rPr lang="zh-CN" altLang="en-US" sz="2400" dirty="0" smtClean="0">
                <a:solidFill>
                  <a:srgbClr val="FF0000"/>
                </a:solidFill>
                <a:ea typeface="宋体" pitchFamily="2" charset="-122"/>
              </a:rPr>
              <a:t>传输媒介</a:t>
            </a:r>
            <a:r>
              <a:rPr lang="en-US" altLang="zh-CN" sz="2400" dirty="0" smtClean="0">
                <a:solidFill>
                  <a:srgbClr val="FF0000"/>
                </a:solidFill>
                <a:ea typeface="宋体" pitchFamily="2" charset="-122"/>
              </a:rPr>
              <a:t>(</a:t>
            </a:r>
            <a:r>
              <a:rPr lang="en-US" altLang="zh-CN" sz="2400" dirty="0" err="1" smtClean="0">
                <a:solidFill>
                  <a:srgbClr val="FF0000"/>
                </a:solidFill>
                <a:ea typeface="宋体" pitchFamily="2" charset="-122"/>
              </a:rPr>
              <a:t>trasmission</a:t>
            </a:r>
            <a:r>
              <a:rPr lang="en-US" altLang="zh-CN" sz="2400" dirty="0" smtClean="0">
                <a:solidFill>
                  <a:srgbClr val="FF0000"/>
                </a:solidFill>
                <a:ea typeface="宋体" pitchFamily="2" charset="-122"/>
              </a:rPr>
              <a:t> medium)</a:t>
            </a:r>
            <a:r>
              <a:rPr lang="zh-CN" altLang="en-US" sz="2400" dirty="0" smtClean="0">
                <a:solidFill>
                  <a:srgbClr val="FF0000"/>
                </a:solidFill>
                <a:ea typeface="宋体" pitchFamily="2" charset="-122"/>
              </a:rPr>
              <a:t> </a:t>
            </a:r>
            <a:r>
              <a:rPr lang="zh-CN" altLang="en-US" sz="2400" dirty="0" smtClean="0">
                <a:ea typeface="宋体" pitchFamily="2" charset="-122"/>
              </a:rPr>
              <a:t>：传输的物理载体，即用来将媒体从一处传送到另一处的物理载体 </a:t>
            </a:r>
          </a:p>
          <a:p>
            <a:endParaRPr lang="zh-CN" altLang="en-US" dirty="0" smtClean="0">
              <a:ea typeface="宋体"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各种媒体之间的关系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6" name="Group 3"/>
          <p:cNvGrpSpPr>
            <a:grpSpLocks/>
          </p:cNvGrpSpPr>
          <p:nvPr/>
        </p:nvGrpSpPr>
        <p:grpSpPr bwMode="auto">
          <a:xfrm>
            <a:off x="1116013" y="1556792"/>
            <a:ext cx="7127875" cy="4340225"/>
            <a:chOff x="703" y="1117"/>
            <a:chExt cx="4490" cy="2734"/>
          </a:xfrm>
        </p:grpSpPr>
        <p:sp>
          <p:nvSpPr>
            <p:cNvPr id="17" name="Rectangle 4"/>
            <p:cNvSpPr>
              <a:spLocks noChangeArrowheads="1"/>
            </p:cNvSpPr>
            <p:nvPr/>
          </p:nvSpPr>
          <p:spPr bwMode="auto">
            <a:xfrm>
              <a:off x="703" y="1321"/>
              <a:ext cx="910" cy="1503"/>
            </a:xfrm>
            <a:prstGeom prst="rect">
              <a:avLst/>
            </a:prstGeom>
            <a:solidFill>
              <a:srgbClr val="FFFFFF"/>
            </a:solidFill>
            <a:ln w="9525">
              <a:solidFill>
                <a:srgbClr val="000000"/>
              </a:solidFill>
              <a:prstDash val="dash"/>
              <a:miter lim="800000"/>
              <a:headEnd/>
              <a:tailEnd/>
            </a:ln>
          </p:spPr>
          <p:txBody>
            <a:bodyPr/>
            <a:lstStyle/>
            <a:p>
              <a:endParaRPr lang="zh-CN" altLang="en-US"/>
            </a:p>
          </p:txBody>
        </p:sp>
        <p:sp>
          <p:nvSpPr>
            <p:cNvPr id="18" name="Text Box 5"/>
            <p:cNvSpPr txBox="1">
              <a:spLocks noChangeArrowheads="1"/>
            </p:cNvSpPr>
            <p:nvPr/>
          </p:nvSpPr>
          <p:spPr bwMode="auto">
            <a:xfrm>
              <a:off x="2514" y="1338"/>
              <a:ext cx="882" cy="311"/>
            </a:xfrm>
            <a:prstGeom prst="rect">
              <a:avLst/>
            </a:prstGeom>
            <a:solidFill>
              <a:srgbClr val="FFFFFF"/>
            </a:solidFill>
            <a:ln w="9525">
              <a:solidFill>
                <a:srgbClr val="000000"/>
              </a:solidFill>
              <a:miter lim="800000"/>
              <a:headEnd/>
              <a:tailEnd/>
            </a:ln>
          </p:spPr>
          <p:txBody>
            <a:bodyPr lIns="0" tIns="0" rIns="0" bIns="0"/>
            <a:lstStyle/>
            <a:p>
              <a:pPr marL="342900" indent="-342900" algn="ctr">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计算机主机</a:t>
              </a:r>
            </a:p>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a:t>
              </a:r>
              <a:r>
                <a:rPr lang="en-US" altLang="zh-CN" sz="1400" b="1">
                  <a:solidFill>
                    <a:srgbClr val="080808"/>
                  </a:solidFill>
                  <a:latin typeface="Times New Roman" pitchFamily="18" charset="0"/>
                  <a:ea typeface="宋体" charset="-122"/>
                </a:rPr>
                <a:t>CPU</a:t>
              </a:r>
              <a:r>
                <a:rPr lang="zh-CN" altLang="en-US" sz="1400" b="1">
                  <a:solidFill>
                    <a:srgbClr val="080808"/>
                  </a:solidFill>
                  <a:latin typeface="Times New Roman" pitchFamily="18" charset="0"/>
                  <a:ea typeface="宋体" charset="-122"/>
                </a:rPr>
                <a:t>、</a:t>
              </a:r>
              <a:r>
                <a:rPr lang="en-US" altLang="zh-CN" sz="1400" b="1">
                  <a:solidFill>
                    <a:srgbClr val="080808"/>
                  </a:solidFill>
                  <a:latin typeface="Times New Roman" pitchFamily="18" charset="0"/>
                  <a:ea typeface="宋体" charset="-122"/>
                </a:rPr>
                <a:t>RAM</a:t>
              </a:r>
              <a:r>
                <a:rPr lang="zh-CN" altLang="en-US" sz="1400" b="1">
                  <a:solidFill>
                    <a:srgbClr val="080808"/>
                  </a:solidFill>
                  <a:latin typeface="Times New Roman" pitchFamily="18" charset="0"/>
                  <a:ea typeface="宋体" charset="-122"/>
                </a:rPr>
                <a:t>）</a:t>
              </a:r>
              <a:endParaRPr lang="zh-CN" altLang="en-US" sz="1400" b="1">
                <a:solidFill>
                  <a:srgbClr val="080808"/>
                </a:solidFill>
                <a:ea typeface="宋体" charset="-122"/>
              </a:endParaRPr>
            </a:p>
          </p:txBody>
        </p:sp>
        <p:sp>
          <p:nvSpPr>
            <p:cNvPr id="19" name="AutoShape 6"/>
            <p:cNvSpPr>
              <a:spLocks noChangeArrowheads="1"/>
            </p:cNvSpPr>
            <p:nvPr/>
          </p:nvSpPr>
          <p:spPr bwMode="auto">
            <a:xfrm>
              <a:off x="1276" y="1373"/>
              <a:ext cx="215" cy="288"/>
            </a:xfrm>
            <a:prstGeom prst="flowChartMultidocument">
              <a:avLst/>
            </a:prstGeom>
            <a:solidFill>
              <a:srgbClr val="FFFFFF"/>
            </a:solidFill>
            <a:ln w="9525">
              <a:solidFill>
                <a:srgbClr val="000000"/>
              </a:solidFill>
              <a:miter lim="800000"/>
              <a:headEnd/>
              <a:tailEnd/>
            </a:ln>
          </p:spPr>
          <p:txBody>
            <a:bodyPr/>
            <a:lstStyle/>
            <a:p>
              <a:endParaRPr lang="zh-CN" altLang="en-US"/>
            </a:p>
          </p:txBody>
        </p:sp>
        <p:sp>
          <p:nvSpPr>
            <p:cNvPr id="20" name="Text Box 7"/>
            <p:cNvSpPr txBox="1">
              <a:spLocks noChangeArrowheads="1"/>
            </p:cNvSpPr>
            <p:nvPr/>
          </p:nvSpPr>
          <p:spPr bwMode="auto">
            <a:xfrm>
              <a:off x="765" y="1383"/>
              <a:ext cx="492" cy="182"/>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纸质图片</a:t>
              </a:r>
              <a:endParaRPr lang="zh-CN" altLang="en-US" sz="1400" b="1">
                <a:solidFill>
                  <a:srgbClr val="080808"/>
                </a:solidFill>
                <a:ea typeface="宋体" charset="-122"/>
              </a:endParaRPr>
            </a:p>
          </p:txBody>
        </p:sp>
        <p:sp>
          <p:nvSpPr>
            <p:cNvPr id="21" name="laptop"/>
            <p:cNvSpPr>
              <a:spLocks noEditPoints="1" noChangeArrowheads="1"/>
            </p:cNvSpPr>
            <p:nvPr/>
          </p:nvSpPr>
          <p:spPr bwMode="auto">
            <a:xfrm>
              <a:off x="2730" y="3258"/>
              <a:ext cx="443" cy="271"/>
            </a:xfrm>
            <a:custGeom>
              <a:avLst/>
              <a:gdLst>
                <a:gd name="T0" fmla="*/ 69 w 21600"/>
                <a:gd name="T1" fmla="*/ 0 h 21600"/>
                <a:gd name="T2" fmla="*/ 69 w 21600"/>
                <a:gd name="T3" fmla="*/ 90 h 21600"/>
                <a:gd name="T4" fmla="*/ 376 w 21600"/>
                <a:gd name="T5" fmla="*/ 0 h 21600"/>
                <a:gd name="T6" fmla="*/ 376 w 21600"/>
                <a:gd name="T7" fmla="*/ 90 h 21600"/>
                <a:gd name="T8" fmla="*/ 222 w 21600"/>
                <a:gd name="T9" fmla="*/ 0 h 21600"/>
                <a:gd name="T10" fmla="*/ 222 w 21600"/>
                <a:gd name="T11" fmla="*/ 271 h 21600"/>
                <a:gd name="T12" fmla="*/ 0 w 21600"/>
                <a:gd name="T13" fmla="*/ 271 h 21600"/>
                <a:gd name="T14" fmla="*/ 443 w 21600"/>
                <a:gd name="T15" fmla="*/ 271 h 21600"/>
                <a:gd name="T16" fmla="*/ 0 60000 65536"/>
                <a:gd name="T17" fmla="*/ 0 60000 65536"/>
                <a:gd name="T18" fmla="*/ 0 60000 65536"/>
                <a:gd name="T19" fmla="*/ 0 60000 65536"/>
                <a:gd name="T20" fmla="*/ 0 60000 65536"/>
                <a:gd name="T21" fmla="*/ 0 60000 65536"/>
                <a:gd name="T22" fmla="*/ 0 60000 65536"/>
                <a:gd name="T23" fmla="*/ 0 60000 65536"/>
                <a:gd name="T24" fmla="*/ 4437 w 21600"/>
                <a:gd name="T25" fmla="*/ 1833 h 21600"/>
                <a:gd name="T26" fmla="*/ 17309 w 21600"/>
                <a:gd name="T27" fmla="*/ 123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sp>
          <p:nvSpPr>
            <p:cNvPr id="22" name="Sound"/>
            <p:cNvSpPr>
              <a:spLocks noEditPoints="1" noChangeArrowheads="1"/>
            </p:cNvSpPr>
            <p:nvPr/>
          </p:nvSpPr>
          <p:spPr bwMode="auto">
            <a:xfrm>
              <a:off x="127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23" name="Text Box 10"/>
            <p:cNvSpPr txBox="1">
              <a:spLocks noChangeArrowheads="1"/>
            </p:cNvSpPr>
            <p:nvPr/>
          </p:nvSpPr>
          <p:spPr bwMode="auto">
            <a:xfrm>
              <a:off x="989" y="1741"/>
              <a:ext cx="25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声音</a:t>
              </a:r>
              <a:endParaRPr lang="zh-CN" altLang="en-US" sz="1400" b="1">
                <a:solidFill>
                  <a:srgbClr val="080808"/>
                </a:solidFill>
                <a:ea typeface="宋体" charset="-122"/>
              </a:endParaRPr>
            </a:p>
          </p:txBody>
        </p:sp>
        <p:sp>
          <p:nvSpPr>
            <p:cNvPr id="24" name="Film"/>
            <p:cNvSpPr>
              <a:spLocks noEditPoints="1" noChangeArrowheads="1"/>
            </p:cNvSpPr>
            <p:nvPr/>
          </p:nvSpPr>
          <p:spPr bwMode="auto">
            <a:xfrm>
              <a:off x="127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headEnd/>
              <a:tailEnd/>
            </a:ln>
          </p:spPr>
          <p:txBody>
            <a:bodyPr/>
            <a:lstStyle/>
            <a:p>
              <a:endParaRPr lang="zh-CN" altLang="en-US"/>
            </a:p>
          </p:txBody>
        </p:sp>
        <p:sp>
          <p:nvSpPr>
            <p:cNvPr id="25" name="Text Box 12"/>
            <p:cNvSpPr txBox="1">
              <a:spLocks noChangeArrowheads="1"/>
            </p:cNvSpPr>
            <p:nvPr/>
          </p:nvSpPr>
          <p:spPr bwMode="auto">
            <a:xfrm>
              <a:off x="968" y="2064"/>
              <a:ext cx="266"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视频</a:t>
              </a:r>
              <a:endParaRPr lang="zh-CN" altLang="en-US" sz="1400" b="1">
                <a:solidFill>
                  <a:srgbClr val="080808"/>
                </a:solidFill>
                <a:ea typeface="宋体" charset="-122"/>
              </a:endParaRPr>
            </a:p>
          </p:txBody>
        </p:sp>
        <p:sp>
          <p:nvSpPr>
            <p:cNvPr id="26" name="AutoShape 13"/>
            <p:cNvSpPr>
              <a:spLocks noChangeArrowheads="1"/>
            </p:cNvSpPr>
            <p:nvPr/>
          </p:nvSpPr>
          <p:spPr bwMode="auto">
            <a:xfrm>
              <a:off x="2189" y="1420"/>
              <a:ext cx="316" cy="118"/>
            </a:xfrm>
            <a:prstGeom prst="rightArrow">
              <a:avLst>
                <a:gd name="adj1" fmla="val 50000"/>
                <a:gd name="adj2" fmla="val 66949"/>
              </a:avLst>
            </a:prstGeom>
            <a:solidFill>
              <a:srgbClr val="FFFFFF"/>
            </a:solidFill>
            <a:ln w="9525">
              <a:solidFill>
                <a:srgbClr val="000000"/>
              </a:solidFill>
              <a:miter lim="800000"/>
              <a:headEnd/>
              <a:tailEnd/>
            </a:ln>
          </p:spPr>
          <p:txBody>
            <a:bodyPr/>
            <a:lstStyle/>
            <a:p>
              <a:endParaRPr lang="zh-CN" altLang="en-US"/>
            </a:p>
          </p:txBody>
        </p:sp>
        <p:sp>
          <p:nvSpPr>
            <p:cNvPr id="27" name="AutoShape 14"/>
            <p:cNvSpPr>
              <a:spLocks noChangeArrowheads="1"/>
            </p:cNvSpPr>
            <p:nvPr/>
          </p:nvSpPr>
          <p:spPr bwMode="auto">
            <a:xfrm>
              <a:off x="2865" y="1651"/>
              <a:ext cx="169" cy="268"/>
            </a:xfrm>
            <a:prstGeom prst="upDownArrow">
              <a:avLst>
                <a:gd name="adj1" fmla="val 50000"/>
                <a:gd name="adj2" fmla="val 31716"/>
              </a:avLst>
            </a:prstGeom>
            <a:solidFill>
              <a:srgbClr val="FFFFFF"/>
            </a:solidFill>
            <a:ln w="9525">
              <a:solidFill>
                <a:srgbClr val="000000"/>
              </a:solidFill>
              <a:miter lim="800000"/>
              <a:headEnd/>
              <a:tailEnd/>
            </a:ln>
          </p:spPr>
          <p:txBody>
            <a:bodyPr/>
            <a:lstStyle/>
            <a:p>
              <a:endParaRPr lang="zh-CN" altLang="en-US"/>
            </a:p>
          </p:txBody>
        </p:sp>
        <p:sp>
          <p:nvSpPr>
            <p:cNvPr id="28" name="Text Box 15"/>
            <p:cNvSpPr txBox="1">
              <a:spLocks noChangeArrowheads="1"/>
            </p:cNvSpPr>
            <p:nvPr/>
          </p:nvSpPr>
          <p:spPr bwMode="auto">
            <a:xfrm>
              <a:off x="3107" y="3266"/>
              <a:ext cx="706" cy="172"/>
            </a:xfrm>
            <a:prstGeom prst="rect">
              <a:avLst/>
            </a:prstGeom>
            <a:solidFill>
              <a:srgbClr val="FFFFFF">
                <a:alpha val="0"/>
              </a:srgbClr>
            </a:solidFill>
            <a:ln w="9525">
              <a:noFill/>
              <a:miter lim="800000"/>
              <a:headEnd/>
              <a:tailEnd/>
            </a:ln>
          </p:spPr>
          <p:txBody>
            <a:bodyPr lIns="0" tIns="0" rIns="0" bIns="0"/>
            <a:lstStyle/>
            <a:p>
              <a:pPr marL="342900" indent="-342900" algn="ctr">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远程计算机</a:t>
              </a:r>
              <a:endParaRPr lang="zh-CN" altLang="en-US" sz="1400" b="1">
                <a:solidFill>
                  <a:srgbClr val="080808"/>
                </a:solidFill>
                <a:ea typeface="宋体" charset="-122"/>
              </a:endParaRPr>
            </a:p>
          </p:txBody>
        </p:sp>
        <p:sp>
          <p:nvSpPr>
            <p:cNvPr id="29" name="Line 16"/>
            <p:cNvSpPr>
              <a:spLocks noChangeShapeType="1"/>
            </p:cNvSpPr>
            <p:nvPr/>
          </p:nvSpPr>
          <p:spPr bwMode="auto">
            <a:xfrm flipH="1">
              <a:off x="2952" y="2277"/>
              <a:ext cx="4" cy="977"/>
            </a:xfrm>
            <a:prstGeom prst="line">
              <a:avLst/>
            </a:prstGeom>
            <a:noFill/>
            <a:ln w="12700">
              <a:solidFill>
                <a:srgbClr val="000000"/>
              </a:solidFill>
              <a:round/>
              <a:headEnd type="triangle" w="med" len="med"/>
              <a:tailEnd type="triangle" w="med" len="sm"/>
            </a:ln>
          </p:spPr>
          <p:txBody>
            <a:bodyPr/>
            <a:lstStyle/>
            <a:p>
              <a:endParaRPr lang="zh-CN" altLang="en-US"/>
            </a:p>
          </p:txBody>
        </p:sp>
        <p:grpSp>
          <p:nvGrpSpPr>
            <p:cNvPr id="30" name="Group 17"/>
            <p:cNvGrpSpPr>
              <a:grpSpLocks/>
            </p:cNvGrpSpPr>
            <p:nvPr/>
          </p:nvGrpSpPr>
          <p:grpSpPr bwMode="auto">
            <a:xfrm>
              <a:off x="2461" y="2577"/>
              <a:ext cx="944" cy="509"/>
              <a:chOff x="4513" y="4361"/>
              <a:chExt cx="1384" cy="747"/>
            </a:xfrm>
          </p:grpSpPr>
          <p:sp>
            <p:nvSpPr>
              <p:cNvPr id="60" name="AutoShape 18"/>
              <p:cNvSpPr>
                <a:spLocks noChangeArrowheads="1"/>
              </p:cNvSpPr>
              <p:nvPr/>
            </p:nvSpPr>
            <p:spPr bwMode="auto">
              <a:xfrm rot="441143">
                <a:off x="4513" y="4361"/>
                <a:ext cx="1384" cy="747"/>
              </a:xfrm>
              <a:prstGeom prst="irregularSeal1">
                <a:avLst/>
              </a:prstGeom>
              <a:solidFill>
                <a:srgbClr val="FFFFFF"/>
              </a:solidFill>
              <a:ln w="9525">
                <a:solidFill>
                  <a:srgbClr val="000000"/>
                </a:solidFill>
                <a:miter lim="800000"/>
                <a:headEnd/>
                <a:tailEnd/>
              </a:ln>
            </p:spPr>
            <p:txBody>
              <a:bodyPr/>
              <a:lstStyle/>
              <a:p>
                <a:endParaRPr lang="zh-CN" altLang="en-US"/>
              </a:p>
            </p:txBody>
          </p:sp>
          <p:sp>
            <p:nvSpPr>
              <p:cNvPr id="61" name="Text Box 19"/>
              <p:cNvSpPr txBox="1">
                <a:spLocks noChangeArrowheads="1"/>
              </p:cNvSpPr>
              <p:nvPr/>
            </p:nvSpPr>
            <p:spPr bwMode="auto">
              <a:xfrm>
                <a:off x="4814" y="4569"/>
                <a:ext cx="780" cy="221"/>
              </a:xfrm>
              <a:prstGeom prst="rect">
                <a:avLst/>
              </a:prstGeom>
              <a:solidFill>
                <a:srgbClr val="FFFFFF"/>
              </a:solidFill>
              <a:ln w="9525">
                <a:noFill/>
                <a:miter lim="800000"/>
                <a:headEnd/>
                <a:tailEnd/>
              </a:ln>
            </p:spPr>
            <p:txBody>
              <a:bodyPr lIns="0" tIns="0" rIns="0" bIns="0"/>
              <a:lstStyle/>
              <a:p>
                <a:pPr marL="342900" indent="-342900">
                  <a:lnSpc>
                    <a:spcPct val="96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网络交换</a:t>
                </a:r>
                <a:endParaRPr lang="zh-CN" altLang="en-US" sz="1400" b="1">
                  <a:solidFill>
                    <a:srgbClr val="080808"/>
                  </a:solidFill>
                  <a:ea typeface="宋体" charset="-122"/>
                </a:endParaRPr>
              </a:p>
            </p:txBody>
          </p:sp>
        </p:grpSp>
        <p:sp>
          <p:nvSpPr>
            <p:cNvPr id="31" name="AutoShape 20"/>
            <p:cNvSpPr>
              <a:spLocks noChangeArrowheads="1"/>
            </p:cNvSpPr>
            <p:nvPr/>
          </p:nvSpPr>
          <p:spPr bwMode="auto">
            <a:xfrm>
              <a:off x="1265" y="2399"/>
              <a:ext cx="224" cy="227"/>
            </a:xfrm>
            <a:prstGeom prst="flowChartInputOutput">
              <a:avLst/>
            </a:prstGeom>
            <a:solidFill>
              <a:srgbClr val="FFFFFF"/>
            </a:solidFill>
            <a:ln w="9525">
              <a:solidFill>
                <a:srgbClr val="000000"/>
              </a:solidFill>
              <a:miter lim="800000"/>
              <a:headEnd/>
              <a:tailEnd/>
            </a:ln>
          </p:spPr>
          <p:txBody>
            <a:bodyPr/>
            <a:lstStyle/>
            <a:p>
              <a:endParaRPr lang="zh-CN" altLang="en-US"/>
            </a:p>
          </p:txBody>
        </p:sp>
        <p:sp>
          <p:nvSpPr>
            <p:cNvPr id="32" name="Text Box 21"/>
            <p:cNvSpPr txBox="1">
              <a:spLocks noChangeArrowheads="1"/>
            </p:cNvSpPr>
            <p:nvPr/>
          </p:nvSpPr>
          <p:spPr bwMode="auto">
            <a:xfrm>
              <a:off x="979" y="2420"/>
              <a:ext cx="278" cy="160"/>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文本</a:t>
              </a:r>
              <a:endParaRPr lang="zh-CN" altLang="en-US" sz="1400" b="1">
                <a:solidFill>
                  <a:srgbClr val="080808"/>
                </a:solidFill>
                <a:ea typeface="宋体" charset="-122"/>
              </a:endParaRPr>
            </a:p>
          </p:txBody>
        </p:sp>
        <p:sp>
          <p:nvSpPr>
            <p:cNvPr id="33" name="Line 22"/>
            <p:cNvSpPr>
              <a:spLocks noChangeShapeType="1"/>
            </p:cNvSpPr>
            <p:nvPr/>
          </p:nvSpPr>
          <p:spPr bwMode="auto">
            <a:xfrm flipV="1">
              <a:off x="1031" y="2739"/>
              <a:ext cx="379" cy="10"/>
            </a:xfrm>
            <a:prstGeom prst="line">
              <a:avLst/>
            </a:prstGeom>
            <a:noFill/>
            <a:ln w="31750" cap="rnd">
              <a:solidFill>
                <a:srgbClr val="000000"/>
              </a:solidFill>
              <a:prstDash val="sysDot"/>
              <a:round/>
              <a:headEnd/>
              <a:tailEnd/>
            </a:ln>
          </p:spPr>
          <p:txBody>
            <a:bodyPr/>
            <a:lstStyle/>
            <a:p>
              <a:endParaRPr lang="zh-CN" altLang="en-US"/>
            </a:p>
          </p:txBody>
        </p:sp>
        <p:sp>
          <p:nvSpPr>
            <p:cNvPr id="34" name="Text Box 23"/>
            <p:cNvSpPr txBox="1">
              <a:spLocks noChangeArrowheads="1"/>
            </p:cNvSpPr>
            <p:nvPr/>
          </p:nvSpPr>
          <p:spPr bwMode="auto">
            <a:xfrm>
              <a:off x="890" y="1117"/>
              <a:ext cx="50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感觉媒体</a:t>
              </a:r>
              <a:endParaRPr lang="zh-CN" altLang="en-US" sz="1400" b="1" dirty="0">
                <a:solidFill>
                  <a:srgbClr val="0000FF"/>
                </a:solidFill>
                <a:ea typeface="宋体" charset="-122"/>
              </a:endParaRPr>
            </a:p>
          </p:txBody>
        </p:sp>
        <p:sp>
          <p:nvSpPr>
            <p:cNvPr id="35" name="Text Box 24"/>
            <p:cNvSpPr txBox="1">
              <a:spLocks noChangeArrowheads="1"/>
            </p:cNvSpPr>
            <p:nvPr/>
          </p:nvSpPr>
          <p:spPr bwMode="auto">
            <a:xfrm>
              <a:off x="3044" y="2272"/>
              <a:ext cx="534" cy="163"/>
            </a:xfrm>
            <a:prstGeom prst="rect">
              <a:avLst/>
            </a:prstGeom>
            <a:solidFill>
              <a:srgbClr val="FFFFFF"/>
            </a:solidFill>
            <a:ln w="9525">
              <a:noFill/>
              <a:miter lim="800000"/>
              <a:headEnd/>
              <a:tailEnd/>
            </a:ln>
          </p:spPr>
          <p:txBody>
            <a:bodyPr lIns="0" tIns="0" rIns="0" bIns="0"/>
            <a:lstStyle/>
            <a:p>
              <a:pPr marL="342900" indent="-342900">
                <a:lnSpc>
                  <a:spcPct val="104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存储</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36" name="Text Box 25"/>
            <p:cNvSpPr txBox="1">
              <a:spLocks noChangeArrowheads="1"/>
            </p:cNvSpPr>
            <p:nvPr/>
          </p:nvSpPr>
          <p:spPr bwMode="auto">
            <a:xfrm>
              <a:off x="1768" y="1117"/>
              <a:ext cx="511"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dirty="0" smtClean="0">
                  <a:solidFill>
                    <a:srgbClr val="0000FF"/>
                  </a:solidFill>
                  <a:latin typeface="Times New Roman" pitchFamily="18" charset="0"/>
                  <a:ea typeface="宋体" charset="-122"/>
                </a:rPr>
                <a:t>显示</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37" name="Text Box 26"/>
            <p:cNvSpPr txBox="1">
              <a:spLocks noChangeArrowheads="1"/>
            </p:cNvSpPr>
            <p:nvPr/>
          </p:nvSpPr>
          <p:spPr bwMode="auto">
            <a:xfrm>
              <a:off x="2706" y="1117"/>
              <a:ext cx="51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表示</a:t>
              </a:r>
              <a:r>
                <a:rPr lang="zh-CN" altLang="en-US" sz="1400" b="1" dirty="0" smtClean="0">
                  <a:solidFill>
                    <a:srgbClr val="0000FF"/>
                  </a:solidFill>
                  <a:latin typeface="Times New Roman" pitchFamily="18" charset="0"/>
                  <a:ea typeface="宋体" charset="-122"/>
                </a:rPr>
                <a:t>媒体</a:t>
              </a:r>
              <a:endParaRPr lang="zh-CN" altLang="en-US" sz="1400" b="1" dirty="0">
                <a:solidFill>
                  <a:srgbClr val="0000FF"/>
                </a:solidFill>
                <a:ea typeface="宋体" charset="-122"/>
              </a:endParaRPr>
            </a:p>
          </p:txBody>
        </p:sp>
        <p:sp>
          <p:nvSpPr>
            <p:cNvPr id="38" name="Text Box 27"/>
            <p:cNvSpPr txBox="1">
              <a:spLocks noChangeArrowheads="1"/>
            </p:cNvSpPr>
            <p:nvPr/>
          </p:nvSpPr>
          <p:spPr bwMode="auto">
            <a:xfrm>
              <a:off x="3608" y="1117"/>
              <a:ext cx="523"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dirty="0" smtClean="0">
                  <a:solidFill>
                    <a:srgbClr val="0000FF"/>
                  </a:solidFill>
                  <a:latin typeface="Times New Roman" pitchFamily="18" charset="0"/>
                  <a:ea typeface="宋体" charset="-122"/>
                </a:rPr>
                <a:t>显示</a:t>
              </a:r>
              <a:r>
                <a:rPr lang="zh-CN" altLang="en-US" sz="1400" dirty="0" smtClean="0">
                  <a:solidFill>
                    <a:srgbClr val="0000FF"/>
                  </a:solidFill>
                  <a:latin typeface="Times New Roman" pitchFamily="18" charset="0"/>
                  <a:ea typeface="宋体" charset="-122"/>
                </a:rPr>
                <a:t>媒介</a:t>
              </a:r>
              <a:endParaRPr lang="zh-CN" altLang="en-US" sz="1400" dirty="0">
                <a:solidFill>
                  <a:srgbClr val="0000FF"/>
                </a:solidFill>
                <a:latin typeface="Times New Roman" pitchFamily="18" charset="0"/>
                <a:ea typeface="宋体" charset="-122"/>
              </a:endParaRPr>
            </a:p>
          </p:txBody>
        </p:sp>
        <p:sp>
          <p:nvSpPr>
            <p:cNvPr id="39" name="Text Box 28"/>
            <p:cNvSpPr txBox="1">
              <a:spLocks noChangeArrowheads="1"/>
            </p:cNvSpPr>
            <p:nvPr/>
          </p:nvSpPr>
          <p:spPr bwMode="auto">
            <a:xfrm>
              <a:off x="3378" y="2798"/>
              <a:ext cx="513" cy="184"/>
            </a:xfrm>
            <a:prstGeom prst="rect">
              <a:avLst/>
            </a:prstGeom>
            <a:solidFill>
              <a:srgbClr val="FFFFFF"/>
            </a:solidFill>
            <a:ln w="9525">
              <a:noFill/>
              <a:miter lim="800000"/>
              <a:headEnd/>
              <a:tailEnd/>
            </a:ln>
          </p:spPr>
          <p:txBody>
            <a:bodyPr lIns="0" tIns="0" rIns="0" bIns="0"/>
            <a:lstStyle/>
            <a:p>
              <a:pPr marL="342900" indent="-342900" algn="r">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传输</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40" name="Line 29"/>
            <p:cNvSpPr>
              <a:spLocks noChangeShapeType="1"/>
            </p:cNvSpPr>
            <p:nvPr/>
          </p:nvSpPr>
          <p:spPr bwMode="auto">
            <a:xfrm>
              <a:off x="4058" y="1829"/>
              <a:ext cx="245" cy="0"/>
            </a:xfrm>
            <a:prstGeom prst="line">
              <a:avLst/>
            </a:prstGeom>
            <a:noFill/>
            <a:ln w="19050">
              <a:solidFill>
                <a:srgbClr val="000000"/>
              </a:solidFill>
              <a:round/>
              <a:headEnd/>
              <a:tailEnd type="triangle" w="med" len="med"/>
            </a:ln>
          </p:spPr>
          <p:txBody>
            <a:bodyPr/>
            <a:lstStyle/>
            <a:p>
              <a:endParaRPr lang="zh-CN" altLang="en-US"/>
            </a:p>
          </p:txBody>
        </p:sp>
        <p:sp>
          <p:nvSpPr>
            <p:cNvPr id="41" name="AutoShape 30"/>
            <p:cNvSpPr>
              <a:spLocks noChangeArrowheads="1"/>
            </p:cNvSpPr>
            <p:nvPr/>
          </p:nvSpPr>
          <p:spPr bwMode="auto">
            <a:xfrm>
              <a:off x="3405" y="1440"/>
              <a:ext cx="317" cy="119"/>
            </a:xfrm>
            <a:prstGeom prst="rightArrow">
              <a:avLst>
                <a:gd name="adj1" fmla="val 50000"/>
                <a:gd name="adj2" fmla="val 66597"/>
              </a:avLst>
            </a:prstGeom>
            <a:solidFill>
              <a:srgbClr val="FFFFFF"/>
            </a:solidFill>
            <a:ln w="9525">
              <a:solidFill>
                <a:srgbClr val="000000"/>
              </a:solidFill>
              <a:miter lim="800000"/>
              <a:headEnd/>
              <a:tailEnd/>
            </a:ln>
          </p:spPr>
          <p:txBody>
            <a:bodyPr/>
            <a:lstStyle/>
            <a:p>
              <a:endParaRPr lang="zh-CN" altLang="en-US"/>
            </a:p>
          </p:txBody>
        </p:sp>
        <p:sp>
          <p:nvSpPr>
            <p:cNvPr id="42" name="Rectangle 31"/>
            <p:cNvSpPr>
              <a:spLocks noChangeArrowheads="1"/>
            </p:cNvSpPr>
            <p:nvPr/>
          </p:nvSpPr>
          <p:spPr bwMode="auto">
            <a:xfrm>
              <a:off x="4304" y="1321"/>
              <a:ext cx="889" cy="1503"/>
            </a:xfrm>
            <a:prstGeom prst="rect">
              <a:avLst/>
            </a:prstGeom>
            <a:solidFill>
              <a:srgbClr val="FFFFFF"/>
            </a:solidFill>
            <a:ln w="9525">
              <a:solidFill>
                <a:srgbClr val="000000"/>
              </a:solidFill>
              <a:prstDash val="dash"/>
              <a:miter lim="800000"/>
              <a:headEnd/>
              <a:tailEnd/>
            </a:ln>
          </p:spPr>
          <p:txBody>
            <a:bodyPr/>
            <a:lstStyle/>
            <a:p>
              <a:endParaRPr lang="zh-CN" altLang="en-US"/>
            </a:p>
          </p:txBody>
        </p:sp>
        <p:sp>
          <p:nvSpPr>
            <p:cNvPr id="43" name="AutoShape 32"/>
            <p:cNvSpPr>
              <a:spLocks noChangeArrowheads="1"/>
            </p:cNvSpPr>
            <p:nvPr/>
          </p:nvSpPr>
          <p:spPr bwMode="auto">
            <a:xfrm>
              <a:off x="4375" y="1373"/>
              <a:ext cx="216" cy="288"/>
            </a:xfrm>
            <a:prstGeom prst="flowChartMultidocument">
              <a:avLst/>
            </a:prstGeom>
            <a:solidFill>
              <a:srgbClr val="FFFFFF"/>
            </a:solidFill>
            <a:ln w="9525">
              <a:solidFill>
                <a:srgbClr val="000000"/>
              </a:solidFill>
              <a:miter lim="800000"/>
              <a:headEnd/>
              <a:tailEnd/>
            </a:ln>
          </p:spPr>
          <p:txBody>
            <a:bodyPr/>
            <a:lstStyle/>
            <a:p>
              <a:endParaRPr lang="zh-CN" altLang="en-US"/>
            </a:p>
          </p:txBody>
        </p:sp>
        <p:sp>
          <p:nvSpPr>
            <p:cNvPr id="44" name="Text Box 33"/>
            <p:cNvSpPr txBox="1">
              <a:spLocks noChangeArrowheads="1"/>
            </p:cNvSpPr>
            <p:nvPr/>
          </p:nvSpPr>
          <p:spPr bwMode="auto">
            <a:xfrm>
              <a:off x="4673" y="1383"/>
              <a:ext cx="491" cy="182"/>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纸质图片</a:t>
              </a:r>
              <a:endParaRPr lang="zh-CN" altLang="en-US" sz="1400" b="1">
                <a:solidFill>
                  <a:srgbClr val="080808"/>
                </a:solidFill>
                <a:ea typeface="宋体" charset="-122"/>
              </a:endParaRPr>
            </a:p>
          </p:txBody>
        </p:sp>
        <p:sp>
          <p:nvSpPr>
            <p:cNvPr id="45" name="Sound"/>
            <p:cNvSpPr>
              <a:spLocks noEditPoints="1" noChangeArrowheads="1"/>
            </p:cNvSpPr>
            <p:nvPr/>
          </p:nvSpPr>
          <p:spPr bwMode="auto">
            <a:xfrm>
              <a:off x="438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46" name="Text Box 35"/>
            <p:cNvSpPr txBox="1">
              <a:spLocks noChangeArrowheads="1"/>
            </p:cNvSpPr>
            <p:nvPr/>
          </p:nvSpPr>
          <p:spPr bwMode="auto">
            <a:xfrm>
              <a:off x="4693" y="1741"/>
              <a:ext cx="25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声音</a:t>
              </a:r>
              <a:endParaRPr lang="zh-CN" altLang="en-US" sz="1400" b="1">
                <a:solidFill>
                  <a:srgbClr val="080808"/>
                </a:solidFill>
                <a:ea typeface="宋体" charset="-122"/>
              </a:endParaRPr>
            </a:p>
          </p:txBody>
        </p:sp>
        <p:sp>
          <p:nvSpPr>
            <p:cNvPr id="47" name="Film"/>
            <p:cNvSpPr>
              <a:spLocks noEditPoints="1" noChangeArrowheads="1"/>
            </p:cNvSpPr>
            <p:nvPr/>
          </p:nvSpPr>
          <p:spPr bwMode="auto">
            <a:xfrm>
              <a:off x="438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headEnd/>
              <a:tailEnd/>
            </a:ln>
          </p:spPr>
          <p:txBody>
            <a:bodyPr/>
            <a:lstStyle/>
            <a:p>
              <a:endParaRPr lang="zh-CN" altLang="en-US"/>
            </a:p>
          </p:txBody>
        </p:sp>
        <p:sp>
          <p:nvSpPr>
            <p:cNvPr id="48" name="Text Box 37"/>
            <p:cNvSpPr txBox="1">
              <a:spLocks noChangeArrowheads="1"/>
            </p:cNvSpPr>
            <p:nvPr/>
          </p:nvSpPr>
          <p:spPr bwMode="auto">
            <a:xfrm>
              <a:off x="4701" y="2064"/>
              <a:ext cx="26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视频</a:t>
              </a:r>
              <a:endParaRPr lang="zh-CN" altLang="en-US" sz="1400" b="1">
                <a:solidFill>
                  <a:srgbClr val="080808"/>
                </a:solidFill>
                <a:ea typeface="宋体" charset="-122"/>
              </a:endParaRPr>
            </a:p>
          </p:txBody>
        </p:sp>
        <p:sp>
          <p:nvSpPr>
            <p:cNvPr id="49" name="AutoShape 38"/>
            <p:cNvSpPr>
              <a:spLocks noChangeArrowheads="1"/>
            </p:cNvSpPr>
            <p:nvPr/>
          </p:nvSpPr>
          <p:spPr bwMode="auto">
            <a:xfrm>
              <a:off x="4395" y="2399"/>
              <a:ext cx="225" cy="227"/>
            </a:xfrm>
            <a:prstGeom prst="flowChartInputOutput">
              <a:avLst/>
            </a:prstGeom>
            <a:solidFill>
              <a:srgbClr val="FFFFFF"/>
            </a:solidFill>
            <a:ln w="9525">
              <a:solidFill>
                <a:srgbClr val="000000"/>
              </a:solidFill>
              <a:miter lim="800000"/>
              <a:headEnd/>
              <a:tailEnd/>
            </a:ln>
          </p:spPr>
          <p:txBody>
            <a:bodyPr/>
            <a:lstStyle/>
            <a:p>
              <a:endParaRPr lang="zh-CN" altLang="en-US"/>
            </a:p>
          </p:txBody>
        </p:sp>
        <p:sp>
          <p:nvSpPr>
            <p:cNvPr id="50" name="Text Box 39"/>
            <p:cNvSpPr txBox="1">
              <a:spLocks noChangeArrowheads="1"/>
            </p:cNvSpPr>
            <p:nvPr/>
          </p:nvSpPr>
          <p:spPr bwMode="auto">
            <a:xfrm>
              <a:off x="4703" y="2420"/>
              <a:ext cx="277" cy="160"/>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文本</a:t>
              </a:r>
              <a:endParaRPr lang="zh-CN" altLang="en-US" sz="1400" b="1">
                <a:solidFill>
                  <a:srgbClr val="080808"/>
                </a:solidFill>
                <a:ea typeface="宋体" charset="-122"/>
              </a:endParaRPr>
            </a:p>
          </p:txBody>
        </p:sp>
        <p:sp>
          <p:nvSpPr>
            <p:cNvPr id="51" name="Line 40"/>
            <p:cNvSpPr>
              <a:spLocks noChangeShapeType="1"/>
            </p:cNvSpPr>
            <p:nvPr/>
          </p:nvSpPr>
          <p:spPr bwMode="auto">
            <a:xfrm flipV="1">
              <a:off x="4632" y="2739"/>
              <a:ext cx="379" cy="10"/>
            </a:xfrm>
            <a:prstGeom prst="line">
              <a:avLst/>
            </a:prstGeom>
            <a:noFill/>
            <a:ln w="31750" cap="rnd">
              <a:solidFill>
                <a:srgbClr val="000000"/>
              </a:solidFill>
              <a:prstDash val="sysDot"/>
              <a:round/>
              <a:headEnd/>
              <a:tailEnd/>
            </a:ln>
          </p:spPr>
          <p:txBody>
            <a:bodyPr/>
            <a:lstStyle/>
            <a:p>
              <a:endParaRPr lang="zh-CN" altLang="en-US"/>
            </a:p>
          </p:txBody>
        </p:sp>
        <p:sp>
          <p:nvSpPr>
            <p:cNvPr id="52" name="Text Box 41"/>
            <p:cNvSpPr txBox="1">
              <a:spLocks noChangeArrowheads="1"/>
            </p:cNvSpPr>
            <p:nvPr/>
          </p:nvSpPr>
          <p:spPr bwMode="auto">
            <a:xfrm>
              <a:off x="4491" y="1117"/>
              <a:ext cx="50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smtClean="0">
                  <a:solidFill>
                    <a:schemeClr val="accent4">
                      <a:lumMod val="50000"/>
                      <a:lumOff val="50000"/>
                    </a:schemeClr>
                  </a:solidFill>
                  <a:latin typeface="Times New Roman" pitchFamily="18" charset="0"/>
                  <a:ea typeface="宋体" charset="-122"/>
                </a:rPr>
                <a:t>感</a:t>
              </a:r>
              <a:r>
                <a:rPr lang="zh-CN" altLang="en-US" sz="1400" dirty="0" smtClean="0">
                  <a:solidFill>
                    <a:srgbClr val="0000FF"/>
                  </a:solidFill>
                  <a:latin typeface="Times New Roman" pitchFamily="18" charset="0"/>
                  <a:ea typeface="宋体" charset="-122"/>
                </a:rPr>
                <a:t>觉媒体</a:t>
              </a:r>
            </a:p>
          </p:txBody>
        </p:sp>
        <p:grpSp>
          <p:nvGrpSpPr>
            <p:cNvPr id="53" name="Group 42"/>
            <p:cNvGrpSpPr>
              <a:grpSpLocks/>
            </p:cNvGrpSpPr>
            <p:nvPr/>
          </p:nvGrpSpPr>
          <p:grpSpPr bwMode="auto">
            <a:xfrm>
              <a:off x="2543" y="1917"/>
              <a:ext cx="798" cy="353"/>
              <a:chOff x="4618" y="3123"/>
              <a:chExt cx="1170" cy="519"/>
            </a:xfrm>
          </p:grpSpPr>
          <p:sp>
            <p:nvSpPr>
              <p:cNvPr id="58" name="AutoShape 43"/>
              <p:cNvSpPr>
                <a:spLocks noChangeArrowheads="1"/>
              </p:cNvSpPr>
              <p:nvPr/>
            </p:nvSpPr>
            <p:spPr bwMode="auto">
              <a:xfrm>
                <a:off x="4618" y="3123"/>
                <a:ext cx="1170" cy="519"/>
              </a:xfrm>
              <a:prstGeom prst="can">
                <a:avLst>
                  <a:gd name="adj" fmla="val 25000"/>
                </a:avLst>
              </a:prstGeom>
              <a:solidFill>
                <a:srgbClr val="FFFFFF"/>
              </a:solidFill>
              <a:ln w="9525">
                <a:solidFill>
                  <a:srgbClr val="000000"/>
                </a:solidFill>
                <a:round/>
                <a:headEnd/>
                <a:tailEnd/>
              </a:ln>
            </p:spPr>
            <p:txBody>
              <a:bodyPr/>
              <a:lstStyle/>
              <a:p>
                <a:endParaRPr lang="zh-CN" altLang="en-US"/>
              </a:p>
            </p:txBody>
          </p:sp>
          <p:sp>
            <p:nvSpPr>
              <p:cNvPr id="59" name="Text Box 44"/>
              <p:cNvSpPr txBox="1">
                <a:spLocks noChangeArrowheads="1"/>
              </p:cNvSpPr>
              <p:nvPr/>
            </p:nvSpPr>
            <p:spPr bwMode="auto">
              <a:xfrm>
                <a:off x="4710" y="3306"/>
                <a:ext cx="1006" cy="255"/>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磁盘、光盘等</a:t>
                </a:r>
                <a:endParaRPr lang="zh-CN" altLang="en-US" sz="1400" b="1">
                  <a:solidFill>
                    <a:srgbClr val="080808"/>
                  </a:solidFill>
                  <a:ea typeface="宋体" charset="-122"/>
                </a:endParaRPr>
              </a:p>
            </p:txBody>
          </p:sp>
        </p:grpSp>
        <p:sp>
          <p:nvSpPr>
            <p:cNvPr id="54" name="Line 45"/>
            <p:cNvSpPr>
              <a:spLocks noChangeShapeType="1"/>
            </p:cNvSpPr>
            <p:nvPr/>
          </p:nvSpPr>
          <p:spPr bwMode="auto">
            <a:xfrm>
              <a:off x="1624" y="1788"/>
              <a:ext cx="245" cy="0"/>
            </a:xfrm>
            <a:prstGeom prst="line">
              <a:avLst/>
            </a:prstGeom>
            <a:noFill/>
            <a:ln w="19050">
              <a:solidFill>
                <a:srgbClr val="000000"/>
              </a:solidFill>
              <a:round/>
              <a:headEnd/>
              <a:tailEnd type="triangle" w="med" len="med"/>
            </a:ln>
          </p:spPr>
          <p:txBody>
            <a:bodyPr/>
            <a:lstStyle/>
            <a:p>
              <a:endParaRPr lang="zh-CN" altLang="en-US"/>
            </a:p>
          </p:txBody>
        </p:sp>
        <p:sp>
          <p:nvSpPr>
            <p:cNvPr id="55" name="Text Box 46"/>
            <p:cNvSpPr txBox="1">
              <a:spLocks noChangeArrowheads="1"/>
            </p:cNvSpPr>
            <p:nvPr/>
          </p:nvSpPr>
          <p:spPr bwMode="auto">
            <a:xfrm>
              <a:off x="1565" y="3612"/>
              <a:ext cx="2722" cy="239"/>
            </a:xfrm>
            <a:prstGeom prst="rect">
              <a:avLst/>
            </a:prstGeom>
            <a:solidFill>
              <a:srgbClr val="FFFFFF"/>
            </a:solidFill>
            <a:ln w="9525">
              <a:noFill/>
              <a:miter lim="800000"/>
              <a:headEnd/>
              <a:tailEnd/>
            </a:ln>
          </p:spPr>
          <p:txBody>
            <a:bodyPr tIns="10800" bIns="10800"/>
            <a:lstStyle/>
            <a:p>
              <a:pPr marL="342900" indent="-342900" algn="just">
                <a:lnSpc>
                  <a:spcPct val="90000"/>
                </a:lnSpc>
                <a:spcBef>
                  <a:spcPct val="20000"/>
                </a:spcBef>
                <a:buClr>
                  <a:schemeClr val="hlink"/>
                </a:buClr>
                <a:buSzPct val="75000"/>
                <a:buFont typeface="Wingdings" pitchFamily="2" charset="2"/>
                <a:buNone/>
              </a:pPr>
              <a:r>
                <a:rPr lang="zh-CN" altLang="en-US" sz="2000" b="1" dirty="0" smtClean="0">
                  <a:solidFill>
                    <a:srgbClr val="080808"/>
                  </a:solidFill>
                  <a:latin typeface="Times New Roman" pitchFamily="18" charset="0"/>
                  <a:ea typeface="宋体" charset="-122"/>
                </a:rPr>
                <a:t>计算机系统与各种媒体之间的关系</a:t>
              </a:r>
              <a:endParaRPr lang="zh-CN" altLang="en-US" sz="2000" b="1" dirty="0">
                <a:solidFill>
                  <a:srgbClr val="080808"/>
                </a:solidFill>
                <a:ea typeface="宋体" charset="-122"/>
              </a:endParaRPr>
            </a:p>
          </p:txBody>
        </p:sp>
        <p:sp>
          <p:nvSpPr>
            <p:cNvPr id="56" name="Text Box 47"/>
            <p:cNvSpPr txBox="1">
              <a:spLocks noChangeArrowheads="1"/>
            </p:cNvSpPr>
            <p:nvPr/>
          </p:nvSpPr>
          <p:spPr bwMode="auto">
            <a:xfrm>
              <a:off x="1900" y="1326"/>
              <a:ext cx="282" cy="998"/>
            </a:xfrm>
            <a:prstGeom prst="rect">
              <a:avLst/>
            </a:prstGeom>
            <a:noFill/>
            <a:ln w="9525" algn="ctr">
              <a:solidFill>
                <a:srgbClr val="000000"/>
              </a:solidFill>
              <a:miter lim="800000"/>
              <a:headEnd/>
              <a:tailEnd/>
            </a:ln>
          </p:spPr>
          <p:txBody>
            <a:bodyPr vert="eaVert" lIns="126000">
              <a:spAutoFit/>
            </a:bodyPr>
            <a:lstStyle/>
            <a:p>
              <a:pPr marL="342900" indent="-342900" algn="ctr">
                <a:lnSpc>
                  <a:spcPct val="90000"/>
                </a:lnSpc>
                <a:spcBef>
                  <a:spcPct val="50000"/>
                </a:spcBef>
                <a:buClr>
                  <a:schemeClr val="hlink"/>
                </a:buClr>
                <a:buSzPct val="75000"/>
                <a:buFont typeface="Wingdings" pitchFamily="2" charset="2"/>
                <a:buNone/>
              </a:pPr>
              <a:r>
                <a:rPr lang="zh-CN" altLang="en-US" b="1">
                  <a:solidFill>
                    <a:srgbClr val="080808"/>
                  </a:solidFill>
                  <a:ea typeface="宋体" charset="-122"/>
                </a:rPr>
                <a:t>输入设备</a:t>
              </a:r>
            </a:p>
          </p:txBody>
        </p:sp>
        <p:sp>
          <p:nvSpPr>
            <p:cNvPr id="57" name="Text Box 48"/>
            <p:cNvSpPr txBox="1">
              <a:spLocks noChangeArrowheads="1"/>
            </p:cNvSpPr>
            <p:nvPr/>
          </p:nvSpPr>
          <p:spPr bwMode="auto">
            <a:xfrm>
              <a:off x="3741" y="1317"/>
              <a:ext cx="282" cy="907"/>
            </a:xfrm>
            <a:prstGeom prst="rect">
              <a:avLst/>
            </a:prstGeom>
            <a:noFill/>
            <a:ln w="9525" algn="ctr">
              <a:solidFill>
                <a:srgbClr val="000000"/>
              </a:solidFill>
              <a:miter lim="800000"/>
              <a:headEnd/>
              <a:tailEnd/>
            </a:ln>
          </p:spPr>
          <p:txBody>
            <a:bodyPr vert="eaVert" lIns="126000">
              <a:spAutoFit/>
            </a:bodyPr>
            <a:lstStyle/>
            <a:p>
              <a:pPr marL="342900" indent="-342900" algn="ctr">
                <a:lnSpc>
                  <a:spcPct val="90000"/>
                </a:lnSpc>
                <a:spcBef>
                  <a:spcPct val="20000"/>
                </a:spcBef>
                <a:buClr>
                  <a:schemeClr val="hlink"/>
                </a:buClr>
                <a:buSzPct val="75000"/>
                <a:buFont typeface="Wingdings" pitchFamily="2" charset="2"/>
                <a:buNone/>
              </a:pPr>
              <a:r>
                <a:rPr lang="zh-CN" altLang="en-US" b="1">
                  <a:solidFill>
                    <a:srgbClr val="080808"/>
                  </a:solidFill>
                  <a:ea typeface="宋体" charset="-122"/>
                </a:rPr>
                <a:t>输出设备</a:t>
              </a:r>
              <a:endParaRPr lang="zh-CN" altLang="en-US" b="1">
                <a:ea typeface="宋体"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ea typeface="宋体" pitchFamily="2" charset="-122"/>
              </a:rPr>
              <a:t>媒体的分类举例</a:t>
            </a:r>
          </a:p>
        </p:txBody>
      </p:sp>
      <p:sp>
        <p:nvSpPr>
          <p:cNvPr id="2048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3"/>
          <p:cNvGraphicFramePr>
            <a:graphicFrameLocks noGrp="1"/>
          </p:cNvGraphicFramePr>
          <p:nvPr/>
        </p:nvGraphicFramePr>
        <p:xfrm>
          <a:off x="395536" y="1268760"/>
          <a:ext cx="8352928" cy="4567342"/>
        </p:xfrm>
        <a:graphic>
          <a:graphicData uri="http://schemas.openxmlformats.org/drawingml/2006/table">
            <a:tbl>
              <a:tblPr/>
              <a:tblGrid>
                <a:gridCol w="2583380"/>
                <a:gridCol w="5769548"/>
              </a:tblGrid>
              <a:tr h="757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种类</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例子</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779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感觉媒体</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表示媒体</a:t>
                      </a: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显示媒介</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存储媒介</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传输媒介</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声音、图像、动画、文本</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文字编码、声音编码、条形码</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键盘、显示器、扫描仪、鼠标、话筒、摄像机、打印机、喇叭等</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磁带、光盘、硬盘、软盘</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电话线、电缆、光纤、微波</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信息、媒体和媒介三者</a:t>
            </a:r>
            <a:r>
              <a:rPr lang="zh-CN" altLang="en-US" dirty="0" smtClean="0"/>
              <a:t>的</a:t>
            </a:r>
            <a:r>
              <a:rPr lang="zh-CN" altLang="zh-CN" dirty="0" smtClean="0"/>
              <a:t>关系</a:t>
            </a:r>
            <a:endParaRPr lang="zh-CN" altLang="en-US" dirty="0"/>
          </a:p>
        </p:txBody>
      </p:sp>
      <p:sp>
        <p:nvSpPr>
          <p:cNvPr id="3" name="内容占位符 2"/>
          <p:cNvSpPr>
            <a:spLocks noGrp="1"/>
          </p:cNvSpPr>
          <p:nvPr>
            <p:ph idx="1"/>
          </p:nvPr>
        </p:nvSpPr>
        <p:spPr/>
        <p:txBody>
          <a:bodyPr/>
          <a:lstStyle/>
          <a:p>
            <a:r>
              <a:rPr lang="zh-CN" altLang="zh-CN" dirty="0" smtClean="0"/>
              <a:t>媒体是信息的载体</a:t>
            </a:r>
            <a:r>
              <a:rPr lang="zh-CN" altLang="en-US" dirty="0" smtClean="0"/>
              <a:t>，</a:t>
            </a:r>
            <a:r>
              <a:rPr lang="zh-CN" altLang="zh-CN" dirty="0" smtClean="0"/>
              <a:t>信息只有通过一种或几种媒体形式才能表达出来</a:t>
            </a:r>
            <a:endParaRPr lang="en-US" altLang="zh-CN" dirty="0" smtClean="0"/>
          </a:p>
          <a:p>
            <a:pPr lvl="1"/>
            <a:r>
              <a:rPr lang="zh-CN" altLang="en-US" dirty="0" smtClean="0"/>
              <a:t>信息（书本上的知识内容），通过媒体（文字、图形、表格）表达出来</a:t>
            </a:r>
            <a:endParaRPr lang="en-US" altLang="zh-CN" dirty="0" smtClean="0"/>
          </a:p>
          <a:p>
            <a:pPr lvl="1"/>
            <a:r>
              <a:rPr lang="zh-CN" altLang="en-US" dirty="0" smtClean="0"/>
              <a:t>感觉媒体、表示媒体</a:t>
            </a:r>
            <a:endParaRPr lang="en-US" altLang="zh-CN" dirty="0" smtClean="0"/>
          </a:p>
          <a:p>
            <a:r>
              <a:rPr lang="zh-CN" altLang="zh-CN" dirty="0" smtClean="0"/>
              <a:t>媒介是用于存储、呈现或传输媒体的设备或物理介质</a:t>
            </a:r>
            <a:endParaRPr lang="en-US" altLang="zh-CN" dirty="0" smtClean="0"/>
          </a:p>
          <a:p>
            <a:pPr lvl="1"/>
            <a:r>
              <a:rPr lang="zh-CN" altLang="en-US" dirty="0" smtClean="0"/>
              <a:t>书本就是一种媒介</a:t>
            </a:r>
            <a:endParaRPr lang="en-US" altLang="zh-CN" dirty="0" smtClean="0"/>
          </a:p>
          <a:p>
            <a:pPr lvl="1"/>
            <a:r>
              <a:rPr lang="zh-CN" altLang="en-US" dirty="0" smtClean="0"/>
              <a:t>存储媒介</a:t>
            </a:r>
            <a:r>
              <a:rPr lang="zh-CN" altLang="en-US" dirty="0" smtClean="0"/>
              <a:t>、显示媒介</a:t>
            </a:r>
            <a:r>
              <a:rPr lang="zh-CN" altLang="en-US" dirty="0" smtClean="0"/>
              <a:t>、传输媒介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itchFamily="2" charset="-122"/>
              </a:rPr>
              <a:t>多媒体</a:t>
            </a:r>
          </a:p>
        </p:txBody>
      </p:sp>
      <p:sp>
        <p:nvSpPr>
          <p:cNvPr id="2150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 Box 5"/>
          <p:cNvSpPr txBox="1">
            <a:spLocks noChangeArrowheads="1"/>
          </p:cNvSpPr>
          <p:nvPr/>
        </p:nvSpPr>
        <p:spPr bwMode="auto">
          <a:xfrm>
            <a:off x="971600" y="3334340"/>
            <a:ext cx="7772400" cy="3046988"/>
          </a:xfrm>
          <a:prstGeom prst="rect">
            <a:avLst/>
          </a:prstGeom>
          <a:noFill/>
          <a:ln w="9525">
            <a:noFill/>
            <a:miter lim="800000"/>
            <a:headEnd/>
            <a:tailEnd/>
          </a:ln>
          <a:effectLst/>
        </p:spPr>
        <p:txBody>
          <a:bodyPr wrap="square">
            <a:spAutoFit/>
          </a:bodyPr>
          <a:lstStyle/>
          <a:p>
            <a:pPr>
              <a:lnSpc>
                <a:spcPct val="120000"/>
              </a:lnSpc>
              <a:spcBef>
                <a:spcPct val="50000"/>
              </a:spcBef>
              <a:defRPr/>
            </a:pPr>
            <a:r>
              <a:rPr lang="zh-CN" altLang="en-US" dirty="0">
                <a:solidFill>
                  <a:srgbClr val="F84628"/>
                </a:solidFill>
                <a:ea typeface="宋体" pitchFamily="2" charset="-122"/>
              </a:rPr>
              <a:t>多媒体</a:t>
            </a:r>
            <a:r>
              <a:rPr lang="zh-CN" altLang="en-US" dirty="0">
                <a:ea typeface="宋体" pitchFamily="2" charset="-122"/>
              </a:rPr>
              <a:t>：</a:t>
            </a:r>
            <a:r>
              <a:rPr lang="en-US" altLang="zh-CN" dirty="0">
                <a:effectLst>
                  <a:outerShdw blurRad="38100" dist="38100" dir="2700000" algn="tl">
                    <a:srgbClr val="C0C0C0"/>
                  </a:outerShdw>
                </a:effectLst>
                <a:latin typeface="隶书" pitchFamily="49" charset="-122"/>
                <a:ea typeface="隶书" pitchFamily="49" charset="-122"/>
              </a:rPr>
              <a:t> </a:t>
            </a:r>
            <a:r>
              <a:rPr lang="en-US" altLang="zh-CN" dirty="0">
                <a:ea typeface="宋体" pitchFamily="2" charset="-122"/>
              </a:rPr>
              <a:t>“</a:t>
            </a:r>
            <a:r>
              <a:rPr lang="zh-CN" altLang="en-US" dirty="0">
                <a:ea typeface="宋体" pitchFamily="2" charset="-122"/>
              </a:rPr>
              <a:t>多媒体”一词源自“</a:t>
            </a:r>
            <a:r>
              <a:rPr lang="en-US" altLang="zh-CN" dirty="0">
                <a:solidFill>
                  <a:srgbClr val="FF0000"/>
                </a:solidFill>
                <a:ea typeface="宋体" pitchFamily="2" charset="-122"/>
              </a:rPr>
              <a:t>Multi</a:t>
            </a:r>
            <a:r>
              <a:rPr lang="en-US" altLang="zh-CN" dirty="0">
                <a:solidFill>
                  <a:srgbClr val="333399"/>
                </a:solidFill>
                <a:ea typeface="宋体" pitchFamily="2" charset="-122"/>
              </a:rPr>
              <a:t>media</a:t>
            </a:r>
            <a:r>
              <a:rPr lang="en-US" altLang="zh-CN" dirty="0">
                <a:ea typeface="宋体" pitchFamily="2" charset="-122"/>
              </a:rPr>
              <a:t>”</a:t>
            </a:r>
            <a:r>
              <a:rPr lang="zh-CN" altLang="en-US" dirty="0">
                <a:ea typeface="宋体" pitchFamily="2" charset="-122"/>
              </a:rPr>
              <a:t>，由</a:t>
            </a:r>
            <a:r>
              <a:rPr lang="en-US" altLang="zh-CN" dirty="0">
                <a:solidFill>
                  <a:srgbClr val="FF0000"/>
                </a:solidFill>
                <a:ea typeface="宋体" pitchFamily="2" charset="-122"/>
              </a:rPr>
              <a:t>Multiple</a:t>
            </a:r>
            <a:r>
              <a:rPr lang="zh-CN" altLang="en-US" dirty="0">
                <a:ea typeface="宋体" pitchFamily="2" charset="-122"/>
              </a:rPr>
              <a:t>和</a:t>
            </a:r>
            <a:r>
              <a:rPr lang="en-US" altLang="zh-CN" dirty="0">
                <a:solidFill>
                  <a:srgbClr val="333399"/>
                </a:solidFill>
                <a:ea typeface="宋体" pitchFamily="2" charset="-122"/>
              </a:rPr>
              <a:t>media</a:t>
            </a:r>
            <a:r>
              <a:rPr lang="zh-CN" altLang="en-US" dirty="0">
                <a:ea typeface="宋体" pitchFamily="2" charset="-122"/>
              </a:rPr>
              <a:t>复合而成，指融合两种以上的媒体，并具有交互性。</a:t>
            </a:r>
            <a:endParaRPr lang="en-US" altLang="zh-CN" dirty="0">
              <a:ea typeface="宋体" pitchFamily="2" charset="-122"/>
            </a:endParaRPr>
          </a:p>
          <a:p>
            <a:pPr>
              <a:lnSpc>
                <a:spcPct val="130000"/>
              </a:lnSpc>
              <a:spcBef>
                <a:spcPct val="50000"/>
              </a:spcBef>
              <a:defRPr/>
            </a:pPr>
            <a:r>
              <a:rPr lang="zh-CN" altLang="en-US" dirty="0">
                <a:ea typeface="宋体" pitchFamily="2" charset="-122"/>
              </a:rPr>
              <a:t>指</a:t>
            </a:r>
            <a:r>
              <a:rPr lang="zh-CN" altLang="en-US" dirty="0">
                <a:solidFill>
                  <a:srgbClr val="FF0000"/>
                </a:solidFill>
                <a:ea typeface="宋体" pitchFamily="2" charset="-122"/>
              </a:rPr>
              <a:t>两种或两种以上</a:t>
            </a:r>
            <a:r>
              <a:rPr lang="zh-CN" altLang="en-US" dirty="0">
                <a:ea typeface="宋体" pitchFamily="2" charset="-122"/>
              </a:rPr>
              <a:t>的单媒体（文本、图形、图象、音频、视频、动画等）和</a:t>
            </a:r>
            <a:r>
              <a:rPr lang="zh-CN" altLang="en-US" dirty="0">
                <a:solidFill>
                  <a:srgbClr val="FF0000"/>
                </a:solidFill>
                <a:ea typeface="宋体" pitchFamily="2" charset="-122"/>
              </a:rPr>
              <a:t>计算机程序</a:t>
            </a:r>
            <a:r>
              <a:rPr lang="zh-CN" altLang="en-US" dirty="0">
                <a:ea typeface="宋体" pitchFamily="2" charset="-122"/>
              </a:rPr>
              <a:t>融合在一起形成的</a:t>
            </a:r>
            <a:r>
              <a:rPr lang="zh-CN" altLang="en-US" dirty="0">
                <a:solidFill>
                  <a:srgbClr val="FF0000"/>
                </a:solidFill>
                <a:ea typeface="宋体" pitchFamily="2" charset="-122"/>
              </a:rPr>
              <a:t>交互式</a:t>
            </a:r>
            <a:r>
              <a:rPr lang="zh-CN" altLang="en-US" dirty="0">
                <a:ea typeface="宋体" pitchFamily="2" charset="-122"/>
              </a:rPr>
              <a:t>的信息传播媒体。</a:t>
            </a:r>
          </a:p>
        </p:txBody>
      </p:sp>
      <p:sp>
        <p:nvSpPr>
          <p:cNvPr id="6" name="Text Box 6"/>
          <p:cNvSpPr txBox="1">
            <a:spLocks noChangeArrowheads="1"/>
          </p:cNvSpPr>
          <p:nvPr/>
        </p:nvSpPr>
        <p:spPr bwMode="auto">
          <a:xfrm>
            <a:off x="971600" y="1059120"/>
            <a:ext cx="7696200" cy="2369880"/>
          </a:xfrm>
          <a:prstGeom prst="rect">
            <a:avLst/>
          </a:prstGeom>
          <a:noFill/>
          <a:ln w="9525">
            <a:noFill/>
            <a:miter lim="800000"/>
            <a:headEnd/>
            <a:tailEnd/>
          </a:ln>
        </p:spPr>
        <p:txBody>
          <a:bodyPr>
            <a:spAutoFit/>
          </a:bodyPr>
          <a:lstStyle/>
          <a:p>
            <a:pPr>
              <a:spcBef>
                <a:spcPct val="50000"/>
              </a:spcBef>
            </a:pPr>
            <a:r>
              <a:rPr lang="zh-CN" altLang="en-US" sz="2800" dirty="0" smtClean="0">
                <a:ea typeface="宋体" pitchFamily="2" charset="-122"/>
              </a:rPr>
              <a:t>多媒体尚无严格定义的原因</a:t>
            </a:r>
            <a:endParaRPr lang="en-US" altLang="zh-CN" sz="2800" dirty="0" smtClean="0">
              <a:ea typeface="宋体" pitchFamily="2" charset="-122"/>
            </a:endParaRPr>
          </a:p>
          <a:p>
            <a:pPr>
              <a:spcBef>
                <a:spcPct val="50000"/>
              </a:spcBef>
              <a:buFont typeface="Arial" pitchFamily="34" charset="0"/>
              <a:buChar char="•"/>
            </a:pPr>
            <a:r>
              <a:rPr lang="zh-CN" altLang="zh-CN" dirty="0" smtClean="0"/>
              <a:t>多媒体是从视频和计算机两个领域的需求出发</a:t>
            </a:r>
            <a:r>
              <a:rPr lang="zh-CN" altLang="en-US" dirty="0" smtClean="0"/>
              <a:t>，很难形成对多媒体的共识</a:t>
            </a:r>
            <a:endParaRPr lang="en-US" altLang="zh-CN" dirty="0" smtClean="0"/>
          </a:p>
          <a:p>
            <a:pPr>
              <a:spcBef>
                <a:spcPct val="50000"/>
              </a:spcBef>
              <a:buFont typeface="Arial" pitchFamily="34" charset="0"/>
              <a:buChar char="•"/>
            </a:pPr>
            <a:r>
              <a:rPr lang="zh-CN" altLang="zh-CN" dirty="0" smtClean="0"/>
              <a:t>多媒体</a:t>
            </a:r>
            <a:r>
              <a:rPr lang="zh-CN" altLang="en-US" dirty="0" smtClean="0"/>
              <a:t>及相关</a:t>
            </a:r>
            <a:r>
              <a:rPr lang="zh-CN" altLang="zh-CN" dirty="0" smtClean="0"/>
              <a:t>技术一直在不断发展和完善，给出的定义跟不上其内涵的变化</a:t>
            </a:r>
            <a:endParaRPr lang="zh-CN" altLang="en-US"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4" grpId="0" autoUpdateAnimBg="0"/>
      <p:bldP spid="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多媒体技术</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 Box 6"/>
          <p:cNvSpPr txBox="1">
            <a:spLocks noChangeArrowheads="1"/>
          </p:cNvSpPr>
          <p:nvPr/>
        </p:nvSpPr>
        <p:spPr bwMode="auto">
          <a:xfrm>
            <a:off x="827584" y="1124744"/>
            <a:ext cx="7696200" cy="1384300"/>
          </a:xfrm>
          <a:prstGeom prst="rect">
            <a:avLst/>
          </a:prstGeom>
          <a:noFill/>
          <a:ln w="9525">
            <a:noFill/>
            <a:miter lim="800000"/>
            <a:headEnd/>
            <a:tailEnd/>
          </a:ln>
        </p:spPr>
        <p:txBody>
          <a:bodyPr>
            <a:spAutoFit/>
          </a:bodyPr>
          <a:lstStyle/>
          <a:p>
            <a:pPr>
              <a:spcBef>
                <a:spcPct val="50000"/>
              </a:spcBef>
            </a:pPr>
            <a:r>
              <a:rPr lang="zh-CN" altLang="en-US" sz="2800" dirty="0">
                <a:solidFill>
                  <a:srgbClr val="F84628"/>
                </a:solidFill>
                <a:ea typeface="宋体" pitchFamily="2" charset="-122"/>
              </a:rPr>
              <a:t>多媒体技术</a:t>
            </a:r>
            <a:r>
              <a:rPr lang="zh-CN" altLang="en-US" sz="2800" dirty="0">
                <a:ea typeface="宋体" pitchFamily="2" charset="-122"/>
              </a:rPr>
              <a:t>：利用</a:t>
            </a:r>
            <a:r>
              <a:rPr lang="zh-CN" altLang="en-US" sz="2800" dirty="0">
                <a:solidFill>
                  <a:srgbClr val="FF0000"/>
                </a:solidFill>
                <a:ea typeface="宋体" pitchFamily="2" charset="-122"/>
              </a:rPr>
              <a:t>计算机技术</a:t>
            </a:r>
            <a:r>
              <a:rPr lang="zh-CN" altLang="en-US" sz="2800" dirty="0">
                <a:ea typeface="宋体" pitchFamily="2" charset="-122"/>
              </a:rPr>
              <a:t>对多种信息进行</a:t>
            </a:r>
            <a:r>
              <a:rPr lang="zh-CN" altLang="en-US" sz="2800" dirty="0">
                <a:solidFill>
                  <a:srgbClr val="FF0000"/>
                </a:solidFill>
                <a:ea typeface="宋体" pitchFamily="2" charset="-122"/>
              </a:rPr>
              <a:t>综合处理</a:t>
            </a:r>
            <a:r>
              <a:rPr lang="zh-CN" altLang="en-US" sz="2800" dirty="0">
                <a:ea typeface="宋体" pitchFamily="2" charset="-122"/>
              </a:rPr>
              <a:t>、建立</a:t>
            </a:r>
            <a:r>
              <a:rPr lang="zh-CN" altLang="en-US" sz="2800" dirty="0">
                <a:solidFill>
                  <a:srgbClr val="FF0000"/>
                </a:solidFill>
                <a:ea typeface="宋体" pitchFamily="2" charset="-122"/>
              </a:rPr>
              <a:t>逻辑关系</a:t>
            </a:r>
            <a:r>
              <a:rPr lang="zh-CN" altLang="en-US" sz="2800" dirty="0">
                <a:ea typeface="宋体" pitchFamily="2" charset="-122"/>
              </a:rPr>
              <a:t>，</a:t>
            </a:r>
            <a:r>
              <a:rPr lang="zh-CN" altLang="en-US" sz="2800" dirty="0">
                <a:solidFill>
                  <a:srgbClr val="FF0000"/>
                </a:solidFill>
                <a:ea typeface="宋体" pitchFamily="2" charset="-122"/>
              </a:rPr>
              <a:t>集成为一个系统</a:t>
            </a:r>
            <a:r>
              <a:rPr lang="zh-CN" altLang="en-US" sz="2800" dirty="0">
                <a:ea typeface="宋体" pitchFamily="2" charset="-122"/>
              </a:rPr>
              <a:t>并具有</a:t>
            </a:r>
            <a:r>
              <a:rPr lang="zh-CN" altLang="en-US" sz="2800" dirty="0">
                <a:solidFill>
                  <a:srgbClr val="FF0000"/>
                </a:solidFill>
                <a:ea typeface="宋体" pitchFamily="2" charset="-122"/>
              </a:rPr>
              <a:t>交互性</a:t>
            </a:r>
            <a:r>
              <a:rPr lang="zh-CN" altLang="en-US" sz="2800" dirty="0">
                <a:ea typeface="宋体" pitchFamily="2" charset="-122"/>
              </a:rPr>
              <a:t>。</a:t>
            </a:r>
            <a:endParaRPr lang="zh-CN" altLang="en-US" dirty="0">
              <a:ea typeface="宋体" pitchFamily="2" charset="-122"/>
            </a:endParaRPr>
          </a:p>
        </p:txBody>
      </p:sp>
      <p:sp>
        <p:nvSpPr>
          <p:cNvPr id="5" name="Text Box 6"/>
          <p:cNvSpPr txBox="1">
            <a:spLocks noChangeArrowheads="1"/>
          </p:cNvSpPr>
          <p:nvPr/>
        </p:nvSpPr>
        <p:spPr bwMode="auto">
          <a:xfrm>
            <a:off x="827584" y="2564904"/>
            <a:ext cx="7696200" cy="3693319"/>
          </a:xfrm>
          <a:prstGeom prst="rect">
            <a:avLst/>
          </a:prstGeom>
          <a:noFill/>
          <a:ln w="9525">
            <a:noFill/>
            <a:miter lim="800000"/>
            <a:headEnd/>
            <a:tailEnd/>
          </a:ln>
        </p:spPr>
        <p:txBody>
          <a:bodyPr>
            <a:spAutoFit/>
          </a:bodyPr>
          <a:lstStyle/>
          <a:p>
            <a:pPr>
              <a:spcBef>
                <a:spcPct val="50000"/>
              </a:spcBef>
            </a:pPr>
            <a:r>
              <a:rPr lang="zh-CN" altLang="en-US" sz="2800" dirty="0">
                <a:ea typeface="宋体" pitchFamily="2" charset="-122"/>
              </a:rPr>
              <a:t>多媒体</a:t>
            </a:r>
            <a:r>
              <a:rPr lang="zh-CN" altLang="en-US" sz="2800" dirty="0" smtClean="0">
                <a:ea typeface="宋体" pitchFamily="2" charset="-122"/>
              </a:rPr>
              <a:t>技术的两个要点</a:t>
            </a:r>
            <a:endParaRPr lang="en-US" altLang="zh-CN" sz="2800" dirty="0" smtClean="0">
              <a:ea typeface="宋体" pitchFamily="2" charset="-122"/>
            </a:endParaRPr>
          </a:p>
          <a:p>
            <a:pPr>
              <a:spcBef>
                <a:spcPct val="50000"/>
              </a:spcBef>
              <a:buFont typeface="Arial" pitchFamily="34" charset="0"/>
              <a:buChar char="•"/>
            </a:pPr>
            <a:r>
              <a:rPr lang="zh-CN" altLang="zh-CN" dirty="0" smtClean="0"/>
              <a:t>能够同时对计算机领域和电视领域中的媒体进行获取、处理、编辑、存储和呈现。</a:t>
            </a:r>
            <a:endParaRPr lang="en-US" altLang="zh-CN" dirty="0" smtClean="0"/>
          </a:p>
          <a:p>
            <a:pPr>
              <a:spcBef>
                <a:spcPct val="50000"/>
              </a:spcBef>
              <a:buFont typeface="Arial" pitchFamily="34" charset="0"/>
              <a:buChar char="•"/>
            </a:pPr>
            <a:r>
              <a:rPr lang="zh-CN" altLang="zh-CN" dirty="0" smtClean="0"/>
              <a:t>是一种基于计算机的综合技术</a:t>
            </a:r>
            <a:endParaRPr lang="en-US" altLang="zh-CN" dirty="0" smtClean="0"/>
          </a:p>
          <a:p>
            <a:pPr lvl="1">
              <a:spcBef>
                <a:spcPct val="50000"/>
              </a:spcBef>
              <a:buFont typeface="Arial" pitchFamily="34" charset="0"/>
              <a:buChar char="•"/>
            </a:pPr>
            <a:r>
              <a:rPr lang="zh-CN" altLang="en-US" sz="2000" dirty="0" smtClean="0"/>
              <a:t>微电子技术：高清电视、高保真音响、光盘播放机的推出</a:t>
            </a:r>
            <a:endParaRPr lang="en-US" altLang="zh-CN" sz="2000" dirty="0" smtClean="0"/>
          </a:p>
          <a:p>
            <a:pPr lvl="1">
              <a:spcBef>
                <a:spcPct val="50000"/>
              </a:spcBef>
              <a:buFont typeface="Arial" pitchFamily="34" charset="0"/>
              <a:buChar char="•"/>
            </a:pPr>
            <a:r>
              <a:rPr lang="zh-CN" altLang="en-US" sz="2000" dirty="0" smtClean="0"/>
              <a:t>计算机技术与</a:t>
            </a:r>
            <a:r>
              <a:rPr lang="zh-CN" altLang="zh-CN" sz="2000" dirty="0" smtClean="0"/>
              <a:t>网络通信技术</a:t>
            </a:r>
            <a:r>
              <a:rPr lang="zh-CN" altLang="en-US" sz="2000" dirty="0" smtClean="0"/>
              <a:t>：信息传输与交换能力的提高</a:t>
            </a:r>
            <a:endParaRPr lang="en-US" altLang="zh-CN" sz="2000" dirty="0" smtClean="0"/>
          </a:p>
          <a:p>
            <a:pPr lvl="1">
              <a:spcBef>
                <a:spcPct val="50000"/>
              </a:spcBef>
              <a:buFont typeface="Arial" pitchFamily="34" charset="0"/>
              <a:buChar char="•"/>
            </a:pPr>
            <a:r>
              <a:rPr lang="zh-CN" altLang="en-US" sz="2000" dirty="0" smtClean="0">
                <a:ea typeface="宋体" pitchFamily="2" charset="-122"/>
              </a:rPr>
              <a:t>集成电路：密度大幅增加，运算速度不断增强，具有强大的图形处理功能和图像加工能力</a:t>
            </a:r>
            <a:endParaRPr lang="zh-CN" altLang="en-US" sz="20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itchFamily="2" charset="-122"/>
              </a:rPr>
              <a:t>多媒体的关键特性</a:t>
            </a:r>
          </a:p>
        </p:txBody>
      </p:sp>
      <p:sp>
        <p:nvSpPr>
          <p:cNvPr id="2253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 Box 4"/>
          <p:cNvSpPr txBox="1">
            <a:spLocks noChangeArrowheads="1"/>
          </p:cNvSpPr>
          <p:nvPr/>
        </p:nvSpPr>
        <p:spPr bwMode="auto">
          <a:xfrm>
            <a:off x="251520" y="1196752"/>
            <a:ext cx="8352928" cy="5509200"/>
          </a:xfrm>
          <a:prstGeom prst="rect">
            <a:avLst/>
          </a:prstGeom>
          <a:noFill/>
          <a:ln w="9525">
            <a:noFill/>
            <a:miter lim="800000"/>
            <a:headEnd/>
            <a:tailEnd/>
          </a:ln>
        </p:spPr>
        <p:txBody>
          <a:bodyPr wrap="square">
            <a:spAutoFit/>
          </a:bodyPr>
          <a:lstStyle/>
          <a:p>
            <a:pPr>
              <a:spcBef>
                <a:spcPct val="50000"/>
              </a:spcBef>
              <a:buFont typeface="Wingdings" pitchFamily="2" charset="2"/>
              <a:buChar char="v"/>
            </a:pPr>
            <a:r>
              <a:rPr lang="zh-CN" altLang="en-US" sz="3200" dirty="0" smtClean="0">
                <a:ea typeface="宋体" pitchFamily="2" charset="-122"/>
              </a:rPr>
              <a:t>集成性</a:t>
            </a:r>
            <a:endParaRPr lang="en-US" altLang="zh-CN" sz="32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媒体信息的集成</a:t>
            </a:r>
            <a:endParaRPr lang="en-US" altLang="zh-CN" sz="28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显示、表现媒体设备的集成</a:t>
            </a:r>
            <a:endParaRPr lang="en-US" altLang="zh-CN" sz="2800" dirty="0" smtClean="0">
              <a:ea typeface="宋体" pitchFamily="2" charset="-122"/>
            </a:endParaRPr>
          </a:p>
          <a:p>
            <a:pPr>
              <a:spcBef>
                <a:spcPct val="50000"/>
              </a:spcBef>
              <a:buFont typeface="Wingdings" pitchFamily="2" charset="2"/>
              <a:buChar char="v"/>
            </a:pPr>
            <a:r>
              <a:rPr lang="zh-CN" altLang="en-US" sz="3200" dirty="0" smtClean="0">
                <a:solidFill>
                  <a:srgbClr val="FF0000"/>
                </a:solidFill>
                <a:ea typeface="宋体" pitchFamily="2" charset="-122"/>
              </a:rPr>
              <a:t>交互性</a:t>
            </a:r>
            <a:endParaRPr lang="en-US" altLang="zh-CN" sz="3200" dirty="0" smtClean="0">
              <a:solidFill>
                <a:srgbClr val="FF0000"/>
              </a:solidFill>
              <a:ea typeface="宋体" pitchFamily="2" charset="-122"/>
            </a:endParaRPr>
          </a:p>
          <a:p>
            <a:pPr lvl="1">
              <a:spcBef>
                <a:spcPct val="50000"/>
              </a:spcBef>
              <a:buFont typeface="Wingdings" pitchFamily="2" charset="2"/>
              <a:buChar char="v"/>
            </a:pPr>
            <a:r>
              <a:rPr lang="zh-CN" altLang="en-US" sz="2800" dirty="0" smtClean="0">
                <a:ea typeface="宋体" pitchFamily="2" charset="-122"/>
              </a:rPr>
              <a:t>用户不仅被动收看，还能对媒体进行加工处理</a:t>
            </a:r>
            <a:endParaRPr lang="en-US" altLang="zh-CN" sz="2800" dirty="0" smtClean="0">
              <a:ea typeface="宋体" pitchFamily="2" charset="-122"/>
            </a:endParaRPr>
          </a:p>
          <a:p>
            <a:pPr>
              <a:spcBef>
                <a:spcPct val="50000"/>
              </a:spcBef>
              <a:buFont typeface="Wingdings" pitchFamily="2" charset="2"/>
              <a:buChar char="v"/>
            </a:pPr>
            <a:r>
              <a:rPr lang="en-US" altLang="zh-CN" sz="3200" dirty="0" smtClean="0">
                <a:ea typeface="宋体" pitchFamily="2" charset="-122"/>
              </a:rPr>
              <a:t> </a:t>
            </a:r>
            <a:r>
              <a:rPr lang="zh-CN" altLang="en-US" sz="3200" dirty="0" smtClean="0">
                <a:ea typeface="宋体" pitchFamily="2" charset="-122"/>
              </a:rPr>
              <a:t>实时性</a:t>
            </a:r>
            <a:endParaRPr lang="en-US" altLang="zh-CN" sz="32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多媒体系统中声音及活动的视频图像是强实时的，多媒体系统提供了对这些时基媒体实时处理的能力</a:t>
            </a:r>
            <a:endParaRPr lang="zh-CN" altLang="en-US" sz="2800"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多媒体的设计对象</a:t>
            </a:r>
          </a:p>
        </p:txBody>
      </p:sp>
      <p:sp>
        <p:nvSpPr>
          <p:cNvPr id="2355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3556" name="Oval 68"/>
          <p:cNvSpPr>
            <a:spLocks noChangeArrowheads="1"/>
          </p:cNvSpPr>
          <p:nvPr/>
        </p:nvSpPr>
        <p:spPr bwMode="auto">
          <a:xfrm>
            <a:off x="138113" y="1219200"/>
            <a:ext cx="2362200" cy="10668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5" name="AutoShape 69"/>
          <p:cNvSpPr>
            <a:spLocks noChangeArrowheads="1"/>
          </p:cNvSpPr>
          <p:nvPr/>
        </p:nvSpPr>
        <p:spPr bwMode="auto">
          <a:xfrm>
            <a:off x="2819400" y="5105400"/>
            <a:ext cx="5638800" cy="762000"/>
          </a:xfrm>
          <a:prstGeom prst="flowChartAlternateProcess">
            <a:avLst/>
          </a:prstGeom>
          <a:gradFill rotWithShape="0">
            <a:gsLst>
              <a:gs pos="0">
                <a:srgbClr val="CC3300"/>
              </a:gs>
              <a:gs pos="50000">
                <a:srgbClr val="CC3300">
                  <a:gamma/>
                  <a:shade val="46275"/>
                  <a:invGamma/>
                </a:srgbClr>
              </a:gs>
              <a:gs pos="100000">
                <a:srgbClr val="CC3300"/>
              </a:gs>
            </a:gsLst>
            <a:lin ang="18900000" scaled="1"/>
          </a:gradFill>
          <a:ln w="12700">
            <a:solidFill>
              <a:schemeClr val="bg1"/>
            </a:solidFill>
            <a:miter lim="800000"/>
            <a:headEnd/>
            <a:tailEnd/>
          </a:ln>
          <a:effectLst/>
        </p:spPr>
        <p:txBody>
          <a:bodyPr wrap="none" anchor="ctr"/>
          <a:lstStyle/>
          <a:p>
            <a:pPr algn="ctr">
              <a:defRPr/>
            </a:pPr>
            <a:r>
              <a:rPr lang="zh-CN" altLang="en-US" sz="2800" dirty="0">
                <a:solidFill>
                  <a:schemeClr val="bg1"/>
                </a:solidFill>
                <a:effectLst>
                  <a:outerShdw blurRad="38100" dist="38100" dir="2700000" algn="tl">
                    <a:srgbClr val="000000"/>
                  </a:outerShdw>
                </a:effectLst>
                <a:ea typeface="隶书" pitchFamily="49" charset="-122"/>
              </a:rPr>
              <a:t>各类文字和符号</a:t>
            </a:r>
            <a:endParaRPr lang="zh-CN" altLang="en-US" sz="2800" dirty="0">
              <a:solidFill>
                <a:schemeClr val="bg1"/>
              </a:solidFill>
              <a:ea typeface="隶书" pitchFamily="49" charset="-122"/>
            </a:endParaRPr>
          </a:p>
        </p:txBody>
      </p:sp>
      <p:sp>
        <p:nvSpPr>
          <p:cNvPr id="6" name="Rectangle 70"/>
          <p:cNvSpPr>
            <a:spLocks noChangeArrowheads="1"/>
          </p:cNvSpPr>
          <p:nvPr/>
        </p:nvSpPr>
        <p:spPr bwMode="auto">
          <a:xfrm>
            <a:off x="228600" y="1447800"/>
            <a:ext cx="1905000" cy="457200"/>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华文行楷" pitchFamily="2" charset="-122"/>
              </a:rPr>
              <a:t>文字和</a:t>
            </a:r>
            <a:r>
              <a:rPr lang="zh-CN" altLang="en-US" dirty="0">
                <a:solidFill>
                  <a:schemeClr val="bg1"/>
                </a:solidFill>
                <a:effectLst>
                  <a:outerShdw blurRad="38100" dist="38100" dir="2700000" algn="tl">
                    <a:srgbClr val="000000"/>
                  </a:outerShdw>
                </a:effectLst>
                <a:ea typeface="隶书" pitchFamily="49" charset="-122"/>
              </a:rPr>
              <a:t>符号</a:t>
            </a:r>
          </a:p>
        </p:txBody>
      </p:sp>
      <p:sp>
        <p:nvSpPr>
          <p:cNvPr id="23559" name="Line 71"/>
          <p:cNvSpPr>
            <a:spLocks noChangeShapeType="1"/>
          </p:cNvSpPr>
          <p:nvPr/>
        </p:nvSpPr>
        <p:spPr bwMode="auto">
          <a:xfrm>
            <a:off x="2133600" y="1676400"/>
            <a:ext cx="838200" cy="0"/>
          </a:xfrm>
          <a:prstGeom prst="line">
            <a:avLst/>
          </a:prstGeom>
          <a:noFill/>
          <a:ln w="19050">
            <a:solidFill>
              <a:schemeClr val="hlink"/>
            </a:solidFill>
            <a:round/>
            <a:headEnd/>
            <a:tailEnd/>
          </a:ln>
        </p:spPr>
        <p:txBody>
          <a:bodyPr/>
          <a:lstStyle/>
          <a:p>
            <a:endParaRPr lang="zh-CN" altLang="en-US"/>
          </a:p>
        </p:txBody>
      </p:sp>
      <p:sp>
        <p:nvSpPr>
          <p:cNvPr id="23560" name="AutoShape 72"/>
          <p:cNvSpPr>
            <a:spLocks noChangeArrowheads="1"/>
          </p:cNvSpPr>
          <p:nvPr/>
        </p:nvSpPr>
        <p:spPr bwMode="auto">
          <a:xfrm>
            <a:off x="29718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3561" name="AutoShape 73"/>
          <p:cNvSpPr>
            <a:spLocks noChangeArrowheads="1"/>
          </p:cNvSpPr>
          <p:nvPr/>
        </p:nvSpPr>
        <p:spPr bwMode="auto">
          <a:xfrm>
            <a:off x="3733800" y="2955925"/>
            <a:ext cx="549275" cy="549275"/>
          </a:xfrm>
          <a:prstGeom prst="smileyFace">
            <a:avLst>
              <a:gd name="adj" fmla="val 4653"/>
            </a:avLst>
          </a:prstGeom>
          <a:solidFill>
            <a:schemeClr val="bg1"/>
          </a:solidFill>
          <a:ln w="9525">
            <a:solidFill>
              <a:schemeClr val="tx1"/>
            </a:solidFill>
            <a:round/>
            <a:headEnd/>
            <a:tailEnd/>
          </a:ln>
        </p:spPr>
        <p:txBody>
          <a:bodyPr wrap="none" anchor="ctr"/>
          <a:lstStyle/>
          <a:p>
            <a:endParaRPr lang="zh-CN" altLang="en-US">
              <a:ea typeface="宋体" pitchFamily="2" charset="-122"/>
            </a:endParaRPr>
          </a:p>
        </p:txBody>
      </p:sp>
      <p:sp>
        <p:nvSpPr>
          <p:cNvPr id="23562" name="AutoShape 74"/>
          <p:cNvSpPr>
            <a:spLocks noChangeArrowheads="1"/>
          </p:cNvSpPr>
          <p:nvPr/>
        </p:nvSpPr>
        <p:spPr bwMode="auto">
          <a:xfrm>
            <a:off x="4724400" y="3057525"/>
            <a:ext cx="457200" cy="3984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3300"/>
          </a:solidFill>
          <a:ln w="9525">
            <a:solidFill>
              <a:schemeClr val="tx1"/>
            </a:solidFill>
            <a:miter lim="800000"/>
            <a:headEnd/>
            <a:tailEnd/>
          </a:ln>
        </p:spPr>
        <p:txBody>
          <a:bodyPr wrap="none" anchor="ctr"/>
          <a:lstStyle/>
          <a:p>
            <a:endParaRPr lang="zh-CN" altLang="en-US"/>
          </a:p>
        </p:txBody>
      </p:sp>
      <p:sp>
        <p:nvSpPr>
          <p:cNvPr id="23563" name="AutoShape 75"/>
          <p:cNvSpPr>
            <a:spLocks noChangeArrowheads="1"/>
          </p:cNvSpPr>
          <p:nvPr/>
        </p:nvSpPr>
        <p:spPr bwMode="auto">
          <a:xfrm>
            <a:off x="5562600" y="2955925"/>
            <a:ext cx="549275" cy="549275"/>
          </a:xfrm>
          <a:prstGeom prst="sun">
            <a:avLst>
              <a:gd name="adj" fmla="val 25000"/>
            </a:avLst>
          </a:prstGeom>
          <a:solidFill>
            <a:srgbClr val="FF33CC"/>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3564" name="AutoShape 76"/>
          <p:cNvSpPr>
            <a:spLocks noChangeArrowheads="1"/>
          </p:cNvSpPr>
          <p:nvPr/>
        </p:nvSpPr>
        <p:spPr bwMode="auto">
          <a:xfrm>
            <a:off x="6477000" y="2955925"/>
            <a:ext cx="274638" cy="549275"/>
          </a:xfrm>
          <a:prstGeom prst="moon">
            <a:avLst>
              <a:gd name="adj" fmla="val 50000"/>
            </a:avLst>
          </a:prstGeom>
          <a:solidFill>
            <a:srgbClr val="FFFF0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3" name="AutoShape 77"/>
          <p:cNvSpPr>
            <a:spLocks noChangeArrowheads="1"/>
          </p:cNvSpPr>
          <p:nvPr/>
        </p:nvSpPr>
        <p:spPr bwMode="auto">
          <a:xfrm>
            <a:off x="7162800" y="3048000"/>
            <a:ext cx="457200" cy="45720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566" name="AutoShape 79"/>
          <p:cNvSpPr>
            <a:spLocks noChangeArrowheads="1"/>
          </p:cNvSpPr>
          <p:nvPr/>
        </p:nvSpPr>
        <p:spPr bwMode="auto">
          <a:xfrm>
            <a:off x="3657600" y="3784600"/>
            <a:ext cx="860425" cy="635000"/>
          </a:xfrm>
          <a:prstGeom prst="irregularSeal2">
            <a:avLst/>
          </a:prstGeom>
          <a:gradFill rotWithShape="0">
            <a:gsLst>
              <a:gs pos="0">
                <a:srgbClr val="474776"/>
              </a:gs>
              <a:gs pos="50000">
                <a:srgbClr val="9999FF"/>
              </a:gs>
              <a:gs pos="100000">
                <a:srgbClr val="474776"/>
              </a:gs>
            </a:gsLst>
            <a:lin ang="18900000" scaled="1"/>
          </a:gradFill>
          <a:ln w="9525">
            <a:solidFill>
              <a:schemeClr val="tx1"/>
            </a:solidFill>
            <a:miter lim="800000"/>
            <a:headEnd/>
            <a:tailEnd/>
          </a:ln>
        </p:spPr>
        <p:txBody>
          <a:bodyPr wrap="none" anchor="ctr"/>
          <a:lstStyle/>
          <a:p>
            <a:endParaRPr lang="zh-CN" altLang="en-US">
              <a:ea typeface="宋体" pitchFamily="2" charset="-122"/>
            </a:endParaRPr>
          </a:p>
        </p:txBody>
      </p:sp>
      <p:sp>
        <p:nvSpPr>
          <p:cNvPr id="15" name="AutoShape 80"/>
          <p:cNvSpPr>
            <a:spLocks noChangeArrowheads="1"/>
          </p:cNvSpPr>
          <p:nvPr/>
        </p:nvSpPr>
        <p:spPr bwMode="auto">
          <a:xfrm>
            <a:off x="4724400" y="3784600"/>
            <a:ext cx="434975" cy="711200"/>
          </a:xfrm>
          <a:prstGeom prst="star4">
            <a:avLst>
              <a:gd name="adj" fmla="val 12500"/>
            </a:avLst>
          </a:prstGeom>
          <a:gradFill rotWithShape="0">
            <a:gsLst>
              <a:gs pos="0">
                <a:schemeClr val="hlink"/>
              </a:gs>
              <a:gs pos="100000">
                <a:schemeClr val="hlink">
                  <a:gamma/>
                  <a:shade val="26275"/>
                  <a:invGamma/>
                </a:schemeClr>
              </a:gs>
            </a:gsLst>
            <a:path path="shape">
              <a:fillToRect l="50000" t="50000" r="50000" b="50000"/>
            </a:path>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6" name="AutoShape 81"/>
          <p:cNvSpPr>
            <a:spLocks noChangeArrowheads="1"/>
          </p:cNvSpPr>
          <p:nvPr/>
        </p:nvSpPr>
        <p:spPr bwMode="auto">
          <a:xfrm>
            <a:off x="5486400" y="3860800"/>
            <a:ext cx="609600" cy="508000"/>
          </a:xfrm>
          <a:prstGeom prst="wave">
            <a:avLst>
              <a:gd name="adj1" fmla="val 13005"/>
              <a:gd name="adj2" fmla="val 0"/>
            </a:avLst>
          </a:prstGeom>
          <a:gradFill rotWithShape="0">
            <a:gsLst>
              <a:gs pos="0">
                <a:schemeClr val="bg1">
                  <a:gamma/>
                  <a:shade val="46275"/>
                  <a:invGamma/>
                </a:schemeClr>
              </a:gs>
              <a:gs pos="50000">
                <a:schemeClr val="bg1"/>
              </a:gs>
              <a:gs pos="100000">
                <a:schemeClr val="bg1">
                  <a:gamma/>
                  <a:shade val="46275"/>
                  <a:invGamma/>
                </a:schemeClr>
              </a:gs>
            </a:gsLst>
            <a:lin ang="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569" name="AutoShape 82"/>
          <p:cNvSpPr>
            <a:spLocks noChangeArrowheads="1"/>
          </p:cNvSpPr>
          <p:nvPr/>
        </p:nvSpPr>
        <p:spPr bwMode="auto">
          <a:xfrm>
            <a:off x="6477000" y="3937000"/>
            <a:ext cx="1219200" cy="304800"/>
          </a:xfrm>
          <a:prstGeom prst="ellipseRibbon2">
            <a:avLst>
              <a:gd name="adj1" fmla="val 25000"/>
              <a:gd name="adj2" fmla="val 56546"/>
              <a:gd name="adj3" fmla="val 12500"/>
            </a:avLst>
          </a:prstGeom>
          <a:gradFill rotWithShape="0">
            <a:gsLst>
              <a:gs pos="0">
                <a:srgbClr val="FF3300"/>
              </a:gs>
              <a:gs pos="50000">
                <a:srgbClr val="FFFF00"/>
              </a:gs>
              <a:gs pos="100000">
                <a:srgbClr val="FF3300"/>
              </a:gs>
            </a:gsLst>
            <a:lin ang="0" scaled="1"/>
          </a:gradFill>
          <a:ln w="9525">
            <a:solidFill>
              <a:schemeClr val="tx1"/>
            </a:solidFill>
            <a:round/>
            <a:headEnd/>
            <a:tailEnd/>
          </a:ln>
        </p:spPr>
        <p:txBody>
          <a:bodyPr wrap="none" anchor="ctr"/>
          <a:lstStyle/>
          <a:p>
            <a:endParaRPr lang="zh-CN" altLang="en-US">
              <a:ea typeface="宋体" pitchFamily="2" charset="-122"/>
            </a:endParaRPr>
          </a:p>
        </p:txBody>
      </p:sp>
      <p:sp>
        <p:nvSpPr>
          <p:cNvPr id="18" name="Rectangle 83"/>
          <p:cNvSpPr>
            <a:spLocks noChangeArrowheads="1"/>
          </p:cNvSpPr>
          <p:nvPr/>
        </p:nvSpPr>
        <p:spPr bwMode="auto">
          <a:xfrm>
            <a:off x="3581400" y="1371600"/>
            <a:ext cx="1752600" cy="579438"/>
          </a:xfrm>
          <a:prstGeom prst="rect">
            <a:avLst/>
          </a:prstGeom>
          <a:noFill/>
          <a:ln w="9525">
            <a:noFill/>
            <a:miter lim="800000"/>
            <a:headEnd/>
            <a:tailEnd/>
          </a:ln>
          <a:effectLst/>
        </p:spPr>
        <p:txBody>
          <a:bodyPr>
            <a:spAutoFit/>
          </a:bodyPr>
          <a:lstStyle/>
          <a:p>
            <a:pPr>
              <a:defRPr/>
            </a:pPr>
            <a:r>
              <a:rPr lang="zh-CN" altLang="en-US" sz="3200">
                <a:effectLst>
                  <a:outerShdw blurRad="38100" dist="38100" dir="2700000" algn="tl">
                    <a:srgbClr val="000000"/>
                  </a:outerShdw>
                </a:effectLst>
                <a:ea typeface="华文彩云" pitchFamily="2" charset="-122"/>
              </a:rPr>
              <a:t>多媒体</a:t>
            </a:r>
          </a:p>
        </p:txBody>
      </p:sp>
      <p:sp>
        <p:nvSpPr>
          <p:cNvPr id="19" name="Rectangle 84"/>
          <p:cNvSpPr>
            <a:spLocks noChangeArrowheads="1"/>
          </p:cNvSpPr>
          <p:nvPr/>
        </p:nvSpPr>
        <p:spPr bwMode="auto">
          <a:xfrm>
            <a:off x="5029200" y="1385888"/>
            <a:ext cx="1600200" cy="579437"/>
          </a:xfrm>
          <a:prstGeom prst="rect">
            <a:avLst/>
          </a:prstGeom>
          <a:noFill/>
          <a:ln w="9525">
            <a:noFill/>
            <a:miter lim="800000"/>
            <a:headEnd/>
            <a:tailEnd/>
          </a:ln>
          <a:effectLst/>
        </p:spPr>
        <p:txBody>
          <a:bodyPr>
            <a:spAutoFit/>
          </a:bodyPr>
          <a:lstStyle/>
          <a:p>
            <a:pPr>
              <a:defRPr/>
            </a:pPr>
            <a:r>
              <a:rPr lang="zh-CN" altLang="en-US" sz="3200" b="0">
                <a:effectLst>
                  <a:outerShdw blurRad="38100" dist="38100" dir="2700000" algn="tl">
                    <a:srgbClr val="000000"/>
                  </a:outerShdw>
                </a:effectLst>
                <a:ea typeface="华文行楷" pitchFamily="2" charset="-122"/>
              </a:rPr>
              <a:t>多媒体</a:t>
            </a:r>
          </a:p>
        </p:txBody>
      </p:sp>
      <p:sp>
        <p:nvSpPr>
          <p:cNvPr id="20" name="Rectangle 85"/>
          <p:cNvSpPr>
            <a:spLocks noChangeArrowheads="1"/>
          </p:cNvSpPr>
          <p:nvPr/>
        </p:nvSpPr>
        <p:spPr bwMode="auto">
          <a:xfrm>
            <a:off x="6400800" y="1371600"/>
            <a:ext cx="1676400" cy="579438"/>
          </a:xfrm>
          <a:prstGeom prst="rect">
            <a:avLst/>
          </a:prstGeom>
          <a:noFill/>
          <a:ln w="9525">
            <a:noFill/>
            <a:miter lim="800000"/>
            <a:headEnd/>
            <a:tailEnd/>
          </a:ln>
          <a:effectLst/>
        </p:spPr>
        <p:txBody>
          <a:bodyPr>
            <a:spAutoFit/>
          </a:bodyPr>
          <a:lstStyle/>
          <a:p>
            <a:pPr>
              <a:defRPr/>
            </a:pPr>
            <a:r>
              <a:rPr lang="zh-CN" altLang="en-US" sz="3200" b="0">
                <a:effectLst>
                  <a:outerShdw blurRad="38100" dist="38100" dir="2700000" algn="tl">
                    <a:srgbClr val="000000"/>
                  </a:outerShdw>
                </a:effectLst>
                <a:ea typeface="隶书" pitchFamily="49" charset="-122"/>
              </a:rPr>
              <a:t>多媒体</a:t>
            </a:r>
          </a:p>
        </p:txBody>
      </p:sp>
      <p:sp>
        <p:nvSpPr>
          <p:cNvPr id="23573" name="WordArt 122"/>
          <p:cNvSpPr>
            <a:spLocks noChangeArrowheads="1" noChangeShapeType="1" noTextEdit="1"/>
          </p:cNvSpPr>
          <p:nvPr/>
        </p:nvSpPr>
        <p:spPr bwMode="auto">
          <a:xfrm>
            <a:off x="3505200" y="2133600"/>
            <a:ext cx="4114800" cy="342900"/>
          </a:xfrm>
          <a:prstGeom prst="rect">
            <a:avLst/>
          </a:prstGeom>
        </p:spPr>
        <p:txBody>
          <a:bodyPr wrap="none" fromWordArt="1">
            <a:prstTxWarp prst="textCascadeUp">
              <a:avLst>
                <a:gd name="adj" fmla="val 44444"/>
              </a:avLst>
            </a:prstTxWarp>
            <a:scene3d>
              <a:camera prst="legacyPerspectiveFront">
                <a:rot lat="20519989" lon="1080000" rev="0"/>
              </a:camera>
              <a:lightRig rig="legacyHarsh2" dir="b"/>
            </a:scene3d>
            <a:sp3d extrusionH="430200" prstMaterial="legacyMatte">
              <a:extrusionClr>
                <a:srgbClr val="FF6600"/>
              </a:extrusion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宋体"/>
                <a:ea typeface="宋体"/>
              </a:rPr>
              <a:t>如何从事多媒体教学</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ea typeface="宋体" pitchFamily="2" charset="-122"/>
              </a:rPr>
              <a:t>矢量图形对象</a:t>
            </a:r>
          </a:p>
        </p:txBody>
      </p:sp>
      <p:sp>
        <p:nvSpPr>
          <p:cNvPr id="2457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029200"/>
            <a:ext cx="5638800" cy="762000"/>
          </a:xfrm>
          <a:prstGeom prst="flowChartAlternateProcess">
            <a:avLst/>
          </a:prstGeom>
          <a:gradFill rotWithShape="0">
            <a:gsLst>
              <a:gs pos="0">
                <a:srgbClr val="CC9900"/>
              </a:gs>
              <a:gs pos="50000">
                <a:srgbClr val="CC9900">
                  <a:gamma/>
                  <a:shade val="46275"/>
                  <a:invGamma/>
                </a:srgbClr>
              </a:gs>
              <a:gs pos="100000">
                <a:srgbClr val="CC9900"/>
              </a:gs>
            </a:gsLst>
            <a:lin ang="18900000" scaled="1"/>
          </a:gradFill>
          <a:ln w="12700">
            <a:solidFill>
              <a:schemeClr val="bg1"/>
            </a:solidFill>
            <a:miter lim="800000"/>
            <a:headEnd/>
            <a:tailEnd/>
          </a:ln>
          <a:effectLst/>
        </p:spPr>
        <p:txBody>
          <a:bodyPr wrap="none" anchor="ctr"/>
          <a:lstStyle/>
          <a:p>
            <a:pPr algn="ctr">
              <a:defRPr/>
            </a:pPr>
            <a:r>
              <a:rPr lang="zh-CN" altLang="en-US" b="0" dirty="0">
                <a:solidFill>
                  <a:schemeClr val="bg1"/>
                </a:solidFill>
                <a:effectLst>
                  <a:outerShdw blurRad="38100" dist="38100" dir="2700000" algn="tl">
                    <a:srgbClr val="000000"/>
                  </a:outerShdw>
                </a:effectLst>
                <a:ea typeface="隶书" pitchFamily="49" charset="-122"/>
              </a:rPr>
              <a:t>通过计算而描述的矢量图形</a:t>
            </a:r>
            <a:endParaRPr lang="zh-CN" altLang="en-US" b="0" dirty="0">
              <a:solidFill>
                <a:schemeClr val="bg1"/>
              </a:solidFill>
              <a:ea typeface="隶书" pitchFamily="49"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24583" name="Oval 31"/>
          <p:cNvSpPr>
            <a:spLocks noChangeArrowheads="1"/>
          </p:cNvSpPr>
          <p:nvPr/>
        </p:nvSpPr>
        <p:spPr bwMode="auto">
          <a:xfrm>
            <a:off x="685800" y="16002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8" name="Rectangle 32"/>
          <p:cNvSpPr>
            <a:spLocks noChangeArrowheads="1"/>
          </p:cNvSpPr>
          <p:nvPr/>
        </p:nvSpPr>
        <p:spPr bwMode="auto">
          <a:xfrm>
            <a:off x="990600" y="15843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隶书" pitchFamily="49" charset="-122"/>
              </a:rPr>
              <a:t>图形</a:t>
            </a:r>
          </a:p>
        </p:txBody>
      </p:sp>
      <p:sp>
        <p:nvSpPr>
          <p:cNvPr id="24585" name="Line 33"/>
          <p:cNvSpPr>
            <a:spLocks noChangeShapeType="1"/>
          </p:cNvSpPr>
          <p:nvPr/>
        </p:nvSpPr>
        <p:spPr bwMode="auto">
          <a:xfrm>
            <a:off x="1981200" y="1828800"/>
            <a:ext cx="838200" cy="0"/>
          </a:xfrm>
          <a:prstGeom prst="line">
            <a:avLst/>
          </a:prstGeom>
          <a:noFill/>
          <a:ln w="19050">
            <a:solidFill>
              <a:schemeClr val="hlink"/>
            </a:solidFill>
            <a:round/>
            <a:headEnd/>
            <a:tailEnd/>
          </a:ln>
        </p:spPr>
        <p:txBody>
          <a:bodyPr/>
          <a:lstStyle/>
          <a:p>
            <a:endParaRPr lang="zh-CN" altLang="en-US"/>
          </a:p>
        </p:txBody>
      </p:sp>
      <p:sp>
        <p:nvSpPr>
          <p:cNvPr id="24586" name="AutoShape 34"/>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pic>
        <p:nvPicPr>
          <p:cNvPr id="24587" name="Picture 42" descr="C:\Program Files\常用剪贴画\OFFICE\Leaves5.wmf"/>
          <p:cNvPicPr>
            <a:picLocks noChangeAspect="1" noChangeArrowheads="1"/>
          </p:cNvPicPr>
          <p:nvPr/>
        </p:nvPicPr>
        <p:blipFill>
          <a:blip r:embed="rId2" cstate="print"/>
          <a:srcRect/>
          <a:stretch>
            <a:fillRect/>
          </a:stretch>
        </p:blipFill>
        <p:spPr bwMode="auto">
          <a:xfrm>
            <a:off x="3352800" y="3794125"/>
            <a:ext cx="1295400" cy="625475"/>
          </a:xfrm>
          <a:prstGeom prst="rect">
            <a:avLst/>
          </a:prstGeom>
          <a:noFill/>
          <a:ln w="9525">
            <a:noFill/>
            <a:miter lim="800000"/>
            <a:headEnd/>
            <a:tailEnd/>
          </a:ln>
        </p:spPr>
      </p:pic>
      <p:grpSp>
        <p:nvGrpSpPr>
          <p:cNvPr id="24588" name="Group 46"/>
          <p:cNvGrpSpPr>
            <a:grpSpLocks/>
          </p:cNvGrpSpPr>
          <p:nvPr/>
        </p:nvGrpSpPr>
        <p:grpSpPr bwMode="auto">
          <a:xfrm>
            <a:off x="3200400" y="1687513"/>
            <a:ext cx="2514600" cy="1436687"/>
            <a:chOff x="3216" y="2688"/>
            <a:chExt cx="1965" cy="1536"/>
          </a:xfrm>
        </p:grpSpPr>
        <p:sp>
          <p:nvSpPr>
            <p:cNvPr id="24659" name="Oval 47"/>
            <p:cNvSpPr>
              <a:spLocks noChangeArrowheads="1"/>
            </p:cNvSpPr>
            <p:nvPr/>
          </p:nvSpPr>
          <p:spPr bwMode="auto">
            <a:xfrm rot="1831097">
              <a:off x="3264" y="3792"/>
              <a:ext cx="191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0" name="Oval 48"/>
            <p:cNvSpPr>
              <a:spLocks noChangeArrowheads="1"/>
            </p:cNvSpPr>
            <p:nvPr/>
          </p:nvSpPr>
          <p:spPr bwMode="auto">
            <a:xfrm rot="1829767">
              <a:off x="3264" y="3792"/>
              <a:ext cx="1801"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1" name="Oval 49"/>
            <p:cNvSpPr>
              <a:spLocks noChangeArrowheads="1"/>
            </p:cNvSpPr>
            <p:nvPr/>
          </p:nvSpPr>
          <p:spPr bwMode="auto">
            <a:xfrm rot="1831124">
              <a:off x="3264" y="3792"/>
              <a:ext cx="168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2" name="Oval 50"/>
            <p:cNvSpPr>
              <a:spLocks noChangeArrowheads="1"/>
            </p:cNvSpPr>
            <p:nvPr/>
          </p:nvSpPr>
          <p:spPr bwMode="auto">
            <a:xfrm rot="1829691">
              <a:off x="3264" y="3792"/>
              <a:ext cx="1569"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3" name="Oval 51"/>
            <p:cNvSpPr>
              <a:spLocks noChangeArrowheads="1"/>
            </p:cNvSpPr>
            <p:nvPr/>
          </p:nvSpPr>
          <p:spPr bwMode="auto">
            <a:xfrm rot="1831232">
              <a:off x="3264" y="3792"/>
              <a:ext cx="145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4" name="Oval 52"/>
            <p:cNvSpPr>
              <a:spLocks noChangeArrowheads="1"/>
            </p:cNvSpPr>
            <p:nvPr/>
          </p:nvSpPr>
          <p:spPr bwMode="auto">
            <a:xfrm rot="1829301">
              <a:off x="3264" y="3792"/>
              <a:ext cx="1336"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5" name="Oval 53"/>
            <p:cNvSpPr>
              <a:spLocks noChangeArrowheads="1"/>
            </p:cNvSpPr>
            <p:nvPr/>
          </p:nvSpPr>
          <p:spPr bwMode="auto">
            <a:xfrm rot="1827432">
              <a:off x="3264" y="3792"/>
              <a:ext cx="1220"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6" name="Oval 54"/>
            <p:cNvSpPr>
              <a:spLocks noChangeArrowheads="1"/>
            </p:cNvSpPr>
            <p:nvPr/>
          </p:nvSpPr>
          <p:spPr bwMode="auto">
            <a:xfrm rot="1828981">
              <a:off x="3264" y="3792"/>
              <a:ext cx="1104"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7" name="Oval 55"/>
            <p:cNvSpPr>
              <a:spLocks noChangeArrowheads="1"/>
            </p:cNvSpPr>
            <p:nvPr/>
          </p:nvSpPr>
          <p:spPr bwMode="auto">
            <a:xfrm rot="1829574">
              <a:off x="3264" y="3792"/>
              <a:ext cx="98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8" name="Oval 56"/>
            <p:cNvSpPr>
              <a:spLocks noChangeArrowheads="1"/>
            </p:cNvSpPr>
            <p:nvPr/>
          </p:nvSpPr>
          <p:spPr bwMode="auto">
            <a:xfrm rot="1828708">
              <a:off x="3264" y="3792"/>
              <a:ext cx="87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9" name="Oval 57"/>
            <p:cNvSpPr>
              <a:spLocks noChangeArrowheads="1"/>
            </p:cNvSpPr>
            <p:nvPr/>
          </p:nvSpPr>
          <p:spPr bwMode="auto">
            <a:xfrm rot="1829637">
              <a:off x="3264" y="3792"/>
              <a:ext cx="75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0" name="Oval 58"/>
            <p:cNvSpPr>
              <a:spLocks noChangeArrowheads="1"/>
            </p:cNvSpPr>
            <p:nvPr/>
          </p:nvSpPr>
          <p:spPr bwMode="auto">
            <a:xfrm rot="-2116590">
              <a:off x="3216" y="2688"/>
              <a:ext cx="191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1" name="Oval 59"/>
            <p:cNvSpPr>
              <a:spLocks noChangeArrowheads="1"/>
            </p:cNvSpPr>
            <p:nvPr/>
          </p:nvSpPr>
          <p:spPr bwMode="auto">
            <a:xfrm rot="-2115758">
              <a:off x="3216" y="2688"/>
              <a:ext cx="1801"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2" name="Oval 60"/>
            <p:cNvSpPr>
              <a:spLocks noChangeArrowheads="1"/>
            </p:cNvSpPr>
            <p:nvPr/>
          </p:nvSpPr>
          <p:spPr bwMode="auto">
            <a:xfrm rot="-2117008">
              <a:off x="3216" y="2688"/>
              <a:ext cx="168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3" name="Oval 61"/>
            <p:cNvSpPr>
              <a:spLocks noChangeArrowheads="1"/>
            </p:cNvSpPr>
            <p:nvPr/>
          </p:nvSpPr>
          <p:spPr bwMode="auto">
            <a:xfrm rot="-2115960">
              <a:off x="3216" y="2688"/>
              <a:ext cx="1569"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4" name="Oval 62"/>
            <p:cNvSpPr>
              <a:spLocks noChangeArrowheads="1"/>
            </p:cNvSpPr>
            <p:nvPr/>
          </p:nvSpPr>
          <p:spPr bwMode="auto">
            <a:xfrm rot="-2117458">
              <a:off x="3216" y="2688"/>
              <a:ext cx="145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5" name="Oval 63"/>
            <p:cNvSpPr>
              <a:spLocks noChangeArrowheads="1"/>
            </p:cNvSpPr>
            <p:nvPr/>
          </p:nvSpPr>
          <p:spPr bwMode="auto">
            <a:xfrm rot="-2114615">
              <a:off x="3216" y="2688"/>
              <a:ext cx="1336"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6" name="Oval 64"/>
            <p:cNvSpPr>
              <a:spLocks noChangeArrowheads="1"/>
            </p:cNvSpPr>
            <p:nvPr/>
          </p:nvSpPr>
          <p:spPr bwMode="auto">
            <a:xfrm rot="-2117897">
              <a:off x="3216" y="2688"/>
              <a:ext cx="1220"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7" name="Oval 65"/>
            <p:cNvSpPr>
              <a:spLocks noChangeArrowheads="1"/>
            </p:cNvSpPr>
            <p:nvPr/>
          </p:nvSpPr>
          <p:spPr bwMode="auto">
            <a:xfrm rot="-2120190">
              <a:off x="3216" y="2688"/>
              <a:ext cx="1104"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8" name="Oval 66"/>
            <p:cNvSpPr>
              <a:spLocks noChangeArrowheads="1"/>
            </p:cNvSpPr>
            <p:nvPr/>
          </p:nvSpPr>
          <p:spPr bwMode="auto">
            <a:xfrm rot="-2114480">
              <a:off x="3216" y="2688"/>
              <a:ext cx="98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9" name="Oval 67"/>
            <p:cNvSpPr>
              <a:spLocks noChangeArrowheads="1"/>
            </p:cNvSpPr>
            <p:nvPr/>
          </p:nvSpPr>
          <p:spPr bwMode="auto">
            <a:xfrm rot="-2121093">
              <a:off x="3216" y="2688"/>
              <a:ext cx="87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80" name="Oval 68"/>
            <p:cNvSpPr>
              <a:spLocks noChangeArrowheads="1"/>
            </p:cNvSpPr>
            <p:nvPr/>
          </p:nvSpPr>
          <p:spPr bwMode="auto">
            <a:xfrm rot="-2121797">
              <a:off x="3216" y="2688"/>
              <a:ext cx="75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grpSp>
      <p:grpSp>
        <p:nvGrpSpPr>
          <p:cNvPr id="24589" name="Group 69"/>
          <p:cNvGrpSpPr>
            <a:grpSpLocks/>
          </p:cNvGrpSpPr>
          <p:nvPr/>
        </p:nvGrpSpPr>
        <p:grpSpPr bwMode="auto">
          <a:xfrm>
            <a:off x="6361113" y="3048000"/>
            <a:ext cx="1182687" cy="1447800"/>
            <a:chOff x="3132" y="2017"/>
            <a:chExt cx="823" cy="1007"/>
          </a:xfrm>
        </p:grpSpPr>
        <p:sp>
          <p:nvSpPr>
            <p:cNvPr id="24593" name="Freeform 70"/>
            <p:cNvSpPr>
              <a:spLocks/>
            </p:cNvSpPr>
            <p:nvPr/>
          </p:nvSpPr>
          <p:spPr bwMode="auto">
            <a:xfrm>
              <a:off x="3772" y="2912"/>
              <a:ext cx="103" cy="109"/>
            </a:xfrm>
            <a:custGeom>
              <a:avLst/>
              <a:gdLst>
                <a:gd name="T0" fmla="*/ 0 w 309"/>
                <a:gd name="T1" fmla="*/ 0 h 329"/>
                <a:gd name="T2" fmla="*/ 0 w 309"/>
                <a:gd name="T3" fmla="*/ 0 h 329"/>
                <a:gd name="T4" fmla="*/ 0 w 309"/>
                <a:gd name="T5" fmla="*/ 0 h 329"/>
                <a:gd name="T6" fmla="*/ 0 w 309"/>
                <a:gd name="T7" fmla="*/ 0 h 329"/>
                <a:gd name="T8" fmla="*/ 0 w 309"/>
                <a:gd name="T9" fmla="*/ 0 h 329"/>
                <a:gd name="T10" fmla="*/ 0 w 309"/>
                <a:gd name="T11" fmla="*/ 0 h 329"/>
                <a:gd name="T12" fmla="*/ 0 w 309"/>
                <a:gd name="T13" fmla="*/ 0 h 329"/>
                <a:gd name="T14" fmla="*/ 0 w 309"/>
                <a:gd name="T15" fmla="*/ 0 h 329"/>
                <a:gd name="T16" fmla="*/ 0 w 309"/>
                <a:gd name="T17" fmla="*/ 0 h 329"/>
                <a:gd name="T18" fmla="*/ 0 w 309"/>
                <a:gd name="T19" fmla="*/ 0 h 329"/>
                <a:gd name="T20" fmla="*/ 1 w 309"/>
                <a:gd name="T21" fmla="*/ 0 h 329"/>
                <a:gd name="T22" fmla="*/ 1 w 309"/>
                <a:gd name="T23" fmla="*/ 0 h 329"/>
                <a:gd name="T24" fmla="*/ 1 w 309"/>
                <a:gd name="T25" fmla="*/ 0 h 329"/>
                <a:gd name="T26" fmla="*/ 1 w 309"/>
                <a:gd name="T27" fmla="*/ 0 h 329"/>
                <a:gd name="T28" fmla="*/ 1 w 309"/>
                <a:gd name="T29" fmla="*/ 0 h 329"/>
                <a:gd name="T30" fmla="*/ 1 w 309"/>
                <a:gd name="T31" fmla="*/ 1 h 329"/>
                <a:gd name="T32" fmla="*/ 1 w 309"/>
                <a:gd name="T33" fmla="*/ 1 h 329"/>
                <a:gd name="T34" fmla="*/ 1 w 309"/>
                <a:gd name="T35" fmla="*/ 1 h 329"/>
                <a:gd name="T36" fmla="*/ 1 w 309"/>
                <a:gd name="T37" fmla="*/ 1 h 329"/>
                <a:gd name="T38" fmla="*/ 1 w 309"/>
                <a:gd name="T39" fmla="*/ 1 h 329"/>
                <a:gd name="T40" fmla="*/ 1 w 309"/>
                <a:gd name="T41" fmla="*/ 1 h 329"/>
                <a:gd name="T42" fmla="*/ 1 w 309"/>
                <a:gd name="T43" fmla="*/ 1 h 329"/>
                <a:gd name="T44" fmla="*/ 1 w 309"/>
                <a:gd name="T45" fmla="*/ 1 h 329"/>
                <a:gd name="T46" fmla="*/ 1 w 309"/>
                <a:gd name="T47" fmla="*/ 1 h 329"/>
                <a:gd name="T48" fmla="*/ 1 w 309"/>
                <a:gd name="T49" fmla="*/ 1 h 329"/>
                <a:gd name="T50" fmla="*/ 1 w 309"/>
                <a:gd name="T51" fmla="*/ 1 h 329"/>
                <a:gd name="T52" fmla="*/ 1 w 309"/>
                <a:gd name="T53" fmla="*/ 1 h 329"/>
                <a:gd name="T54" fmla="*/ 1 w 309"/>
                <a:gd name="T55" fmla="*/ 1 h 329"/>
                <a:gd name="T56" fmla="*/ 1 w 309"/>
                <a:gd name="T57" fmla="*/ 1 h 329"/>
                <a:gd name="T58" fmla="*/ 1 w 309"/>
                <a:gd name="T59" fmla="*/ 1 h 329"/>
                <a:gd name="T60" fmla="*/ 0 w 309"/>
                <a:gd name="T61" fmla="*/ 1 h 329"/>
                <a:gd name="T62" fmla="*/ 0 w 309"/>
                <a:gd name="T63" fmla="*/ 1 h 329"/>
                <a:gd name="T64" fmla="*/ 0 w 309"/>
                <a:gd name="T65" fmla="*/ 1 h 329"/>
                <a:gd name="T66" fmla="*/ 0 w 309"/>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9"/>
                <a:gd name="T103" fmla="*/ 0 h 329"/>
                <a:gd name="T104" fmla="*/ 309 w 309"/>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9" h="329">
                  <a:moveTo>
                    <a:pt x="0" y="81"/>
                  </a:moveTo>
                  <a:lnTo>
                    <a:pt x="5" y="75"/>
                  </a:lnTo>
                  <a:lnTo>
                    <a:pt x="12" y="68"/>
                  </a:lnTo>
                  <a:lnTo>
                    <a:pt x="21" y="61"/>
                  </a:lnTo>
                  <a:lnTo>
                    <a:pt x="31" y="52"/>
                  </a:lnTo>
                  <a:lnTo>
                    <a:pt x="41" y="44"/>
                  </a:lnTo>
                  <a:lnTo>
                    <a:pt x="51" y="35"/>
                  </a:lnTo>
                  <a:lnTo>
                    <a:pt x="58" y="28"/>
                  </a:lnTo>
                  <a:lnTo>
                    <a:pt x="62" y="22"/>
                  </a:lnTo>
                  <a:lnTo>
                    <a:pt x="69" y="15"/>
                  </a:lnTo>
                  <a:lnTo>
                    <a:pt x="76" y="10"/>
                  </a:lnTo>
                  <a:lnTo>
                    <a:pt x="82" y="4"/>
                  </a:lnTo>
                  <a:lnTo>
                    <a:pt x="86" y="0"/>
                  </a:lnTo>
                  <a:lnTo>
                    <a:pt x="87" y="3"/>
                  </a:lnTo>
                  <a:lnTo>
                    <a:pt x="89" y="5"/>
                  </a:lnTo>
                  <a:lnTo>
                    <a:pt x="89" y="10"/>
                  </a:lnTo>
                  <a:lnTo>
                    <a:pt x="90" y="12"/>
                  </a:lnTo>
                  <a:lnTo>
                    <a:pt x="100" y="15"/>
                  </a:lnTo>
                  <a:lnTo>
                    <a:pt x="109" y="18"/>
                  </a:lnTo>
                  <a:lnTo>
                    <a:pt x="116" y="21"/>
                  </a:lnTo>
                  <a:lnTo>
                    <a:pt x="124" y="25"/>
                  </a:lnTo>
                  <a:lnTo>
                    <a:pt x="130" y="29"/>
                  </a:lnTo>
                  <a:lnTo>
                    <a:pt x="136" y="34"/>
                  </a:lnTo>
                  <a:lnTo>
                    <a:pt x="140" y="39"/>
                  </a:lnTo>
                  <a:lnTo>
                    <a:pt x="144" y="44"/>
                  </a:lnTo>
                  <a:lnTo>
                    <a:pt x="150" y="52"/>
                  </a:lnTo>
                  <a:lnTo>
                    <a:pt x="157" y="61"/>
                  </a:lnTo>
                  <a:lnTo>
                    <a:pt x="164" y="68"/>
                  </a:lnTo>
                  <a:lnTo>
                    <a:pt x="173" y="75"/>
                  </a:lnTo>
                  <a:lnTo>
                    <a:pt x="197" y="92"/>
                  </a:lnTo>
                  <a:lnTo>
                    <a:pt x="219" y="110"/>
                  </a:lnTo>
                  <a:lnTo>
                    <a:pt x="242" y="132"/>
                  </a:lnTo>
                  <a:lnTo>
                    <a:pt x="262" y="156"/>
                  </a:lnTo>
                  <a:lnTo>
                    <a:pt x="278" y="180"/>
                  </a:lnTo>
                  <a:lnTo>
                    <a:pt x="292" y="207"/>
                  </a:lnTo>
                  <a:lnTo>
                    <a:pt x="302" y="232"/>
                  </a:lnTo>
                  <a:lnTo>
                    <a:pt x="307" y="258"/>
                  </a:lnTo>
                  <a:lnTo>
                    <a:pt x="309" y="270"/>
                  </a:lnTo>
                  <a:lnTo>
                    <a:pt x="306" y="285"/>
                  </a:lnTo>
                  <a:lnTo>
                    <a:pt x="299" y="299"/>
                  </a:lnTo>
                  <a:lnTo>
                    <a:pt x="289" y="312"/>
                  </a:lnTo>
                  <a:lnTo>
                    <a:pt x="280" y="317"/>
                  </a:lnTo>
                  <a:lnTo>
                    <a:pt x="270" y="322"/>
                  </a:lnTo>
                  <a:lnTo>
                    <a:pt x="259" y="326"/>
                  </a:lnTo>
                  <a:lnTo>
                    <a:pt x="248" y="329"/>
                  </a:lnTo>
                  <a:lnTo>
                    <a:pt x="235" y="329"/>
                  </a:lnTo>
                  <a:lnTo>
                    <a:pt x="222" y="327"/>
                  </a:lnTo>
                  <a:lnTo>
                    <a:pt x="211" y="323"/>
                  </a:lnTo>
                  <a:lnTo>
                    <a:pt x="201" y="316"/>
                  </a:lnTo>
                  <a:lnTo>
                    <a:pt x="191" y="306"/>
                  </a:lnTo>
                  <a:lnTo>
                    <a:pt x="178" y="295"/>
                  </a:lnTo>
                  <a:lnTo>
                    <a:pt x="167" y="283"/>
                  </a:lnTo>
                  <a:lnTo>
                    <a:pt x="156" y="273"/>
                  </a:lnTo>
                  <a:lnTo>
                    <a:pt x="144" y="263"/>
                  </a:lnTo>
                  <a:lnTo>
                    <a:pt x="136" y="255"/>
                  </a:lnTo>
                  <a:lnTo>
                    <a:pt x="130" y="248"/>
                  </a:lnTo>
                  <a:lnTo>
                    <a:pt x="129" y="245"/>
                  </a:lnTo>
                  <a:lnTo>
                    <a:pt x="129" y="241"/>
                  </a:lnTo>
                  <a:lnTo>
                    <a:pt x="127" y="236"/>
                  </a:lnTo>
                  <a:lnTo>
                    <a:pt x="124" y="231"/>
                  </a:lnTo>
                  <a:lnTo>
                    <a:pt x="120" y="225"/>
                  </a:lnTo>
                  <a:lnTo>
                    <a:pt x="113" y="218"/>
                  </a:lnTo>
                  <a:lnTo>
                    <a:pt x="99" y="204"/>
                  </a:lnTo>
                  <a:lnTo>
                    <a:pt x="80" y="185"/>
                  </a:lnTo>
                  <a:lnTo>
                    <a:pt x="59" y="163"/>
                  </a:lnTo>
                  <a:lnTo>
                    <a:pt x="38" y="139"/>
                  </a:lnTo>
                  <a:lnTo>
                    <a:pt x="19" y="116"/>
                  </a:lnTo>
                  <a:lnTo>
                    <a:pt x="7" y="96"/>
                  </a:lnTo>
                  <a:lnTo>
                    <a:pt x="0" y="81"/>
                  </a:lnTo>
                  <a:close/>
                </a:path>
              </a:pathLst>
            </a:custGeom>
            <a:solidFill>
              <a:srgbClr val="3399FF"/>
            </a:solidFill>
            <a:ln w="9525">
              <a:noFill/>
              <a:round/>
              <a:headEnd/>
              <a:tailEnd/>
            </a:ln>
          </p:spPr>
          <p:txBody>
            <a:bodyPr/>
            <a:lstStyle/>
            <a:p>
              <a:endParaRPr lang="zh-CN" altLang="en-US"/>
            </a:p>
          </p:txBody>
        </p:sp>
        <p:sp>
          <p:nvSpPr>
            <p:cNvPr id="24594" name="Freeform 71"/>
            <p:cNvSpPr>
              <a:spLocks/>
            </p:cNvSpPr>
            <p:nvPr/>
          </p:nvSpPr>
          <p:spPr bwMode="auto">
            <a:xfrm>
              <a:off x="3383" y="2957"/>
              <a:ext cx="138" cy="67"/>
            </a:xfrm>
            <a:custGeom>
              <a:avLst/>
              <a:gdLst>
                <a:gd name="T0" fmla="*/ 1 w 414"/>
                <a:gd name="T1" fmla="*/ 0 h 200"/>
                <a:gd name="T2" fmla="*/ 1 w 414"/>
                <a:gd name="T3" fmla="*/ 0 h 200"/>
                <a:gd name="T4" fmla="*/ 1 w 414"/>
                <a:gd name="T5" fmla="*/ 0 h 200"/>
                <a:gd name="T6" fmla="*/ 1 w 414"/>
                <a:gd name="T7" fmla="*/ 0 h 200"/>
                <a:gd name="T8" fmla="*/ 1 w 414"/>
                <a:gd name="T9" fmla="*/ 0 h 200"/>
                <a:gd name="T10" fmla="*/ 1 w 414"/>
                <a:gd name="T11" fmla="*/ 0 h 200"/>
                <a:gd name="T12" fmla="*/ 2 w 414"/>
                <a:gd name="T13" fmla="*/ 0 h 200"/>
                <a:gd name="T14" fmla="*/ 2 w 414"/>
                <a:gd name="T15" fmla="*/ 0 h 200"/>
                <a:gd name="T16" fmla="*/ 2 w 414"/>
                <a:gd name="T17" fmla="*/ 0 h 200"/>
                <a:gd name="T18" fmla="*/ 2 w 414"/>
                <a:gd name="T19" fmla="*/ 0 h 200"/>
                <a:gd name="T20" fmla="*/ 2 w 414"/>
                <a:gd name="T21" fmla="*/ 0 h 200"/>
                <a:gd name="T22" fmla="*/ 2 w 414"/>
                <a:gd name="T23" fmla="*/ 1 h 200"/>
                <a:gd name="T24" fmla="*/ 1 w 414"/>
                <a:gd name="T25" fmla="*/ 1 h 200"/>
                <a:gd name="T26" fmla="*/ 1 w 414"/>
                <a:gd name="T27" fmla="*/ 1 h 200"/>
                <a:gd name="T28" fmla="*/ 1 w 414"/>
                <a:gd name="T29" fmla="*/ 1 h 200"/>
                <a:gd name="T30" fmla="*/ 1 w 414"/>
                <a:gd name="T31" fmla="*/ 1 h 200"/>
                <a:gd name="T32" fmla="*/ 1 w 414"/>
                <a:gd name="T33" fmla="*/ 1 h 200"/>
                <a:gd name="T34" fmla="*/ 1 w 414"/>
                <a:gd name="T35" fmla="*/ 1 h 200"/>
                <a:gd name="T36" fmla="*/ 1 w 414"/>
                <a:gd name="T37" fmla="*/ 1 h 200"/>
                <a:gd name="T38" fmla="*/ 1 w 414"/>
                <a:gd name="T39" fmla="*/ 1 h 200"/>
                <a:gd name="T40" fmla="*/ 1 w 414"/>
                <a:gd name="T41" fmla="*/ 1 h 200"/>
                <a:gd name="T42" fmla="*/ 0 w 414"/>
                <a:gd name="T43" fmla="*/ 1 h 200"/>
                <a:gd name="T44" fmla="*/ 0 w 414"/>
                <a:gd name="T45" fmla="*/ 1 h 200"/>
                <a:gd name="T46" fmla="*/ 0 w 414"/>
                <a:gd name="T47" fmla="*/ 1 h 200"/>
                <a:gd name="T48" fmla="*/ 0 w 414"/>
                <a:gd name="T49" fmla="*/ 1 h 200"/>
                <a:gd name="T50" fmla="*/ 0 w 414"/>
                <a:gd name="T51" fmla="*/ 1 h 200"/>
                <a:gd name="T52" fmla="*/ 0 w 414"/>
                <a:gd name="T53" fmla="*/ 1 h 200"/>
                <a:gd name="T54" fmla="*/ 0 w 414"/>
                <a:gd name="T55" fmla="*/ 1 h 200"/>
                <a:gd name="T56" fmla="*/ 0 w 414"/>
                <a:gd name="T57" fmla="*/ 1 h 200"/>
                <a:gd name="T58" fmla="*/ 0 w 414"/>
                <a:gd name="T59" fmla="*/ 1 h 200"/>
                <a:gd name="T60" fmla="*/ 0 w 414"/>
                <a:gd name="T61" fmla="*/ 1 h 200"/>
                <a:gd name="T62" fmla="*/ 0 w 414"/>
                <a:gd name="T63" fmla="*/ 0 h 200"/>
                <a:gd name="T64" fmla="*/ 1 w 414"/>
                <a:gd name="T65" fmla="*/ 0 h 200"/>
                <a:gd name="T66" fmla="*/ 1 w 414"/>
                <a:gd name="T67" fmla="*/ 0 h 200"/>
                <a:gd name="T68" fmla="*/ 1 w 414"/>
                <a:gd name="T69" fmla="*/ 0 h 200"/>
                <a:gd name="T70" fmla="*/ 1 w 414"/>
                <a:gd name="T71" fmla="*/ 0 h 200"/>
                <a:gd name="T72" fmla="*/ 1 w 414"/>
                <a:gd name="T73" fmla="*/ 0 h 200"/>
                <a:gd name="T74" fmla="*/ 1 w 414"/>
                <a:gd name="T75" fmla="*/ 0 h 200"/>
                <a:gd name="T76" fmla="*/ 1 w 414"/>
                <a:gd name="T77" fmla="*/ 0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200"/>
                <a:gd name="T119" fmla="*/ 414 w 414"/>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200">
                  <a:moveTo>
                    <a:pt x="204" y="0"/>
                  </a:moveTo>
                  <a:lnTo>
                    <a:pt x="213" y="5"/>
                  </a:lnTo>
                  <a:lnTo>
                    <a:pt x="221" y="10"/>
                  </a:lnTo>
                  <a:lnTo>
                    <a:pt x="230" y="13"/>
                  </a:lnTo>
                  <a:lnTo>
                    <a:pt x="240" y="15"/>
                  </a:lnTo>
                  <a:lnTo>
                    <a:pt x="250" y="18"/>
                  </a:lnTo>
                  <a:lnTo>
                    <a:pt x="261" y="21"/>
                  </a:lnTo>
                  <a:lnTo>
                    <a:pt x="271" y="22"/>
                  </a:lnTo>
                  <a:lnTo>
                    <a:pt x="282" y="24"/>
                  </a:lnTo>
                  <a:lnTo>
                    <a:pt x="299" y="25"/>
                  </a:lnTo>
                  <a:lnTo>
                    <a:pt x="316" y="25"/>
                  </a:lnTo>
                  <a:lnTo>
                    <a:pt x="332" y="25"/>
                  </a:lnTo>
                  <a:lnTo>
                    <a:pt x="349" y="24"/>
                  </a:lnTo>
                  <a:lnTo>
                    <a:pt x="365" y="24"/>
                  </a:lnTo>
                  <a:lnTo>
                    <a:pt x="380" y="21"/>
                  </a:lnTo>
                  <a:lnTo>
                    <a:pt x="396" y="20"/>
                  </a:lnTo>
                  <a:lnTo>
                    <a:pt x="409" y="17"/>
                  </a:lnTo>
                  <a:lnTo>
                    <a:pt x="407" y="32"/>
                  </a:lnTo>
                  <a:lnTo>
                    <a:pt x="406" y="51"/>
                  </a:lnTo>
                  <a:lnTo>
                    <a:pt x="404" y="66"/>
                  </a:lnTo>
                  <a:lnTo>
                    <a:pt x="406" y="78"/>
                  </a:lnTo>
                  <a:lnTo>
                    <a:pt x="410" y="93"/>
                  </a:lnTo>
                  <a:lnTo>
                    <a:pt x="414" y="120"/>
                  </a:lnTo>
                  <a:lnTo>
                    <a:pt x="414" y="153"/>
                  </a:lnTo>
                  <a:lnTo>
                    <a:pt x="406" y="187"/>
                  </a:lnTo>
                  <a:lnTo>
                    <a:pt x="281" y="191"/>
                  </a:lnTo>
                  <a:lnTo>
                    <a:pt x="281" y="169"/>
                  </a:lnTo>
                  <a:lnTo>
                    <a:pt x="275" y="169"/>
                  </a:lnTo>
                  <a:lnTo>
                    <a:pt x="267" y="169"/>
                  </a:lnTo>
                  <a:lnTo>
                    <a:pt x="260" y="169"/>
                  </a:lnTo>
                  <a:lnTo>
                    <a:pt x="251" y="170"/>
                  </a:lnTo>
                  <a:lnTo>
                    <a:pt x="243" y="171"/>
                  </a:lnTo>
                  <a:lnTo>
                    <a:pt x="235" y="174"/>
                  </a:lnTo>
                  <a:lnTo>
                    <a:pt x="227" y="178"/>
                  </a:lnTo>
                  <a:lnTo>
                    <a:pt x="220" y="183"/>
                  </a:lnTo>
                  <a:lnTo>
                    <a:pt x="211" y="187"/>
                  </a:lnTo>
                  <a:lnTo>
                    <a:pt x="200" y="191"/>
                  </a:lnTo>
                  <a:lnTo>
                    <a:pt x="187" y="194"/>
                  </a:lnTo>
                  <a:lnTo>
                    <a:pt x="173" y="197"/>
                  </a:lnTo>
                  <a:lnTo>
                    <a:pt x="159" y="198"/>
                  </a:lnTo>
                  <a:lnTo>
                    <a:pt x="143" y="200"/>
                  </a:lnTo>
                  <a:lnTo>
                    <a:pt x="131" y="200"/>
                  </a:lnTo>
                  <a:lnTo>
                    <a:pt x="118" y="200"/>
                  </a:lnTo>
                  <a:lnTo>
                    <a:pt x="105" y="200"/>
                  </a:lnTo>
                  <a:lnTo>
                    <a:pt x="89" y="200"/>
                  </a:lnTo>
                  <a:lnTo>
                    <a:pt x="72" y="200"/>
                  </a:lnTo>
                  <a:lnTo>
                    <a:pt x="55" y="198"/>
                  </a:lnTo>
                  <a:lnTo>
                    <a:pt x="38" y="198"/>
                  </a:lnTo>
                  <a:lnTo>
                    <a:pt x="23" y="195"/>
                  </a:lnTo>
                  <a:lnTo>
                    <a:pt x="11" y="194"/>
                  </a:lnTo>
                  <a:lnTo>
                    <a:pt x="3" y="191"/>
                  </a:lnTo>
                  <a:lnTo>
                    <a:pt x="0" y="183"/>
                  </a:lnTo>
                  <a:lnTo>
                    <a:pt x="0" y="174"/>
                  </a:lnTo>
                  <a:lnTo>
                    <a:pt x="3" y="164"/>
                  </a:lnTo>
                  <a:lnTo>
                    <a:pt x="7" y="157"/>
                  </a:lnTo>
                  <a:lnTo>
                    <a:pt x="14" y="149"/>
                  </a:lnTo>
                  <a:lnTo>
                    <a:pt x="21" y="143"/>
                  </a:lnTo>
                  <a:lnTo>
                    <a:pt x="31" y="139"/>
                  </a:lnTo>
                  <a:lnTo>
                    <a:pt x="41" y="136"/>
                  </a:lnTo>
                  <a:lnTo>
                    <a:pt x="53" y="133"/>
                  </a:lnTo>
                  <a:lnTo>
                    <a:pt x="67" y="130"/>
                  </a:lnTo>
                  <a:lnTo>
                    <a:pt x="82" y="126"/>
                  </a:lnTo>
                  <a:lnTo>
                    <a:pt x="99" y="120"/>
                  </a:lnTo>
                  <a:lnTo>
                    <a:pt x="115" y="115"/>
                  </a:lnTo>
                  <a:lnTo>
                    <a:pt x="128" y="106"/>
                  </a:lnTo>
                  <a:lnTo>
                    <a:pt x="140" y="98"/>
                  </a:lnTo>
                  <a:lnTo>
                    <a:pt x="149" y="89"/>
                  </a:lnTo>
                  <a:lnTo>
                    <a:pt x="156" y="79"/>
                  </a:lnTo>
                  <a:lnTo>
                    <a:pt x="165" y="69"/>
                  </a:lnTo>
                  <a:lnTo>
                    <a:pt x="172" y="61"/>
                  </a:lnTo>
                  <a:lnTo>
                    <a:pt x="180" y="51"/>
                  </a:lnTo>
                  <a:lnTo>
                    <a:pt x="187" y="42"/>
                  </a:lnTo>
                  <a:lnTo>
                    <a:pt x="194" y="37"/>
                  </a:lnTo>
                  <a:lnTo>
                    <a:pt x="200" y="32"/>
                  </a:lnTo>
                  <a:lnTo>
                    <a:pt x="204" y="31"/>
                  </a:lnTo>
                  <a:lnTo>
                    <a:pt x="204" y="22"/>
                  </a:lnTo>
                  <a:lnTo>
                    <a:pt x="204" y="15"/>
                  </a:lnTo>
                  <a:lnTo>
                    <a:pt x="204" y="7"/>
                  </a:lnTo>
                  <a:lnTo>
                    <a:pt x="204" y="0"/>
                  </a:lnTo>
                  <a:close/>
                </a:path>
              </a:pathLst>
            </a:custGeom>
            <a:solidFill>
              <a:srgbClr val="3399FF"/>
            </a:solidFill>
            <a:ln w="9525">
              <a:noFill/>
              <a:round/>
              <a:headEnd/>
              <a:tailEnd/>
            </a:ln>
          </p:spPr>
          <p:txBody>
            <a:bodyPr/>
            <a:lstStyle/>
            <a:p>
              <a:endParaRPr lang="zh-CN" altLang="en-US"/>
            </a:p>
          </p:txBody>
        </p:sp>
        <p:sp>
          <p:nvSpPr>
            <p:cNvPr id="24595" name="Freeform 72"/>
            <p:cNvSpPr>
              <a:spLocks/>
            </p:cNvSpPr>
            <p:nvPr/>
          </p:nvSpPr>
          <p:spPr bwMode="auto">
            <a:xfrm>
              <a:off x="3476" y="2376"/>
              <a:ext cx="159" cy="70"/>
            </a:xfrm>
            <a:custGeom>
              <a:avLst/>
              <a:gdLst>
                <a:gd name="T0" fmla="*/ 0 w 478"/>
                <a:gd name="T1" fmla="*/ 0 h 211"/>
                <a:gd name="T2" fmla="*/ 0 w 478"/>
                <a:gd name="T3" fmla="*/ 0 h 211"/>
                <a:gd name="T4" fmla="*/ 0 w 478"/>
                <a:gd name="T5" fmla="*/ 0 h 211"/>
                <a:gd name="T6" fmla="*/ 0 w 478"/>
                <a:gd name="T7" fmla="*/ 0 h 211"/>
                <a:gd name="T8" fmla="*/ 0 w 478"/>
                <a:gd name="T9" fmla="*/ 0 h 211"/>
                <a:gd name="T10" fmla="*/ 1 w 478"/>
                <a:gd name="T11" fmla="*/ 0 h 211"/>
                <a:gd name="T12" fmla="*/ 1 w 478"/>
                <a:gd name="T13" fmla="*/ 0 h 211"/>
                <a:gd name="T14" fmla="*/ 1 w 478"/>
                <a:gd name="T15" fmla="*/ 0 h 211"/>
                <a:gd name="T16" fmla="*/ 1 w 478"/>
                <a:gd name="T17" fmla="*/ 0 h 211"/>
                <a:gd name="T18" fmla="*/ 1 w 478"/>
                <a:gd name="T19" fmla="*/ 0 h 211"/>
                <a:gd name="T20" fmla="*/ 1 w 478"/>
                <a:gd name="T21" fmla="*/ 0 h 211"/>
                <a:gd name="T22" fmla="*/ 1 w 478"/>
                <a:gd name="T23" fmla="*/ 0 h 211"/>
                <a:gd name="T24" fmla="*/ 1 w 478"/>
                <a:gd name="T25" fmla="*/ 0 h 211"/>
                <a:gd name="T26" fmla="*/ 1 w 478"/>
                <a:gd name="T27" fmla="*/ 0 h 211"/>
                <a:gd name="T28" fmla="*/ 1 w 478"/>
                <a:gd name="T29" fmla="*/ 0 h 211"/>
                <a:gd name="T30" fmla="*/ 1 w 478"/>
                <a:gd name="T31" fmla="*/ 0 h 211"/>
                <a:gd name="T32" fmla="*/ 1 w 478"/>
                <a:gd name="T33" fmla="*/ 0 h 211"/>
                <a:gd name="T34" fmla="*/ 1 w 478"/>
                <a:gd name="T35" fmla="*/ 0 h 211"/>
                <a:gd name="T36" fmla="*/ 1 w 478"/>
                <a:gd name="T37" fmla="*/ 0 h 211"/>
                <a:gd name="T38" fmla="*/ 1 w 478"/>
                <a:gd name="T39" fmla="*/ 0 h 211"/>
                <a:gd name="T40" fmla="*/ 1 w 478"/>
                <a:gd name="T41" fmla="*/ 0 h 211"/>
                <a:gd name="T42" fmla="*/ 1 w 478"/>
                <a:gd name="T43" fmla="*/ 0 h 211"/>
                <a:gd name="T44" fmla="*/ 1 w 478"/>
                <a:gd name="T45" fmla="*/ 0 h 211"/>
                <a:gd name="T46" fmla="*/ 1 w 478"/>
                <a:gd name="T47" fmla="*/ 0 h 211"/>
                <a:gd name="T48" fmla="*/ 1 w 478"/>
                <a:gd name="T49" fmla="*/ 0 h 211"/>
                <a:gd name="T50" fmla="*/ 1 w 478"/>
                <a:gd name="T51" fmla="*/ 0 h 211"/>
                <a:gd name="T52" fmla="*/ 1 w 478"/>
                <a:gd name="T53" fmla="*/ 0 h 211"/>
                <a:gd name="T54" fmla="*/ 2 w 478"/>
                <a:gd name="T55" fmla="*/ 0 h 211"/>
                <a:gd name="T56" fmla="*/ 2 w 478"/>
                <a:gd name="T57" fmla="*/ 0 h 211"/>
                <a:gd name="T58" fmla="*/ 2 w 478"/>
                <a:gd name="T59" fmla="*/ 0 h 211"/>
                <a:gd name="T60" fmla="*/ 2 w 478"/>
                <a:gd name="T61" fmla="*/ 0 h 211"/>
                <a:gd name="T62" fmla="*/ 2 w 478"/>
                <a:gd name="T63" fmla="*/ 0 h 211"/>
                <a:gd name="T64" fmla="*/ 2 w 478"/>
                <a:gd name="T65" fmla="*/ 1 h 211"/>
                <a:gd name="T66" fmla="*/ 2 w 478"/>
                <a:gd name="T67" fmla="*/ 1 h 211"/>
                <a:gd name="T68" fmla="*/ 2 w 478"/>
                <a:gd name="T69" fmla="*/ 1 h 211"/>
                <a:gd name="T70" fmla="*/ 2 w 478"/>
                <a:gd name="T71" fmla="*/ 1 h 211"/>
                <a:gd name="T72" fmla="*/ 2 w 478"/>
                <a:gd name="T73" fmla="*/ 1 h 211"/>
                <a:gd name="T74" fmla="*/ 2 w 478"/>
                <a:gd name="T75" fmla="*/ 1 h 211"/>
                <a:gd name="T76" fmla="*/ 2 w 478"/>
                <a:gd name="T77" fmla="*/ 1 h 211"/>
                <a:gd name="T78" fmla="*/ 2 w 478"/>
                <a:gd name="T79" fmla="*/ 1 h 211"/>
                <a:gd name="T80" fmla="*/ 2 w 478"/>
                <a:gd name="T81" fmla="*/ 1 h 211"/>
                <a:gd name="T82" fmla="*/ 1 w 478"/>
                <a:gd name="T83" fmla="*/ 1 h 211"/>
                <a:gd name="T84" fmla="*/ 1 w 478"/>
                <a:gd name="T85" fmla="*/ 1 h 211"/>
                <a:gd name="T86" fmla="*/ 1 w 478"/>
                <a:gd name="T87" fmla="*/ 1 h 211"/>
                <a:gd name="T88" fmla="*/ 1 w 478"/>
                <a:gd name="T89" fmla="*/ 1 h 211"/>
                <a:gd name="T90" fmla="*/ 1 w 478"/>
                <a:gd name="T91" fmla="*/ 1 h 211"/>
                <a:gd name="T92" fmla="*/ 1 w 478"/>
                <a:gd name="T93" fmla="*/ 1 h 211"/>
                <a:gd name="T94" fmla="*/ 1 w 478"/>
                <a:gd name="T95" fmla="*/ 1 h 211"/>
                <a:gd name="T96" fmla="*/ 1 w 478"/>
                <a:gd name="T97" fmla="*/ 1 h 211"/>
                <a:gd name="T98" fmla="*/ 0 w 478"/>
                <a:gd name="T99" fmla="*/ 1 h 211"/>
                <a:gd name="T100" fmla="*/ 0 w 478"/>
                <a:gd name="T101" fmla="*/ 1 h 211"/>
                <a:gd name="T102" fmla="*/ 0 w 478"/>
                <a:gd name="T103" fmla="*/ 1 h 211"/>
                <a:gd name="T104" fmla="*/ 0 w 478"/>
                <a:gd name="T105" fmla="*/ 1 h 211"/>
                <a:gd name="T106" fmla="*/ 0 w 478"/>
                <a:gd name="T107" fmla="*/ 1 h 211"/>
                <a:gd name="T108" fmla="*/ 0 w 478"/>
                <a:gd name="T109" fmla="*/ 1 h 211"/>
                <a:gd name="T110" fmla="*/ 0 w 478"/>
                <a:gd name="T111" fmla="*/ 1 h 211"/>
                <a:gd name="T112" fmla="*/ 0 w 478"/>
                <a:gd name="T113" fmla="*/ 0 h 211"/>
                <a:gd name="T114" fmla="*/ 0 w 478"/>
                <a:gd name="T115" fmla="*/ 0 h 211"/>
                <a:gd name="T116" fmla="*/ 0 w 478"/>
                <a:gd name="T117" fmla="*/ 0 h 211"/>
                <a:gd name="T118" fmla="*/ 0 w 478"/>
                <a:gd name="T119" fmla="*/ 0 h 211"/>
                <a:gd name="T120" fmla="*/ 0 w 478"/>
                <a:gd name="T121" fmla="*/ 0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8"/>
                <a:gd name="T184" fmla="*/ 0 h 211"/>
                <a:gd name="T185" fmla="*/ 478 w 478"/>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8" h="211">
                  <a:moveTo>
                    <a:pt x="76" y="0"/>
                  </a:moveTo>
                  <a:lnTo>
                    <a:pt x="83" y="13"/>
                  </a:lnTo>
                  <a:lnTo>
                    <a:pt x="93" y="31"/>
                  </a:lnTo>
                  <a:lnTo>
                    <a:pt x="105" y="54"/>
                  </a:lnTo>
                  <a:lnTo>
                    <a:pt x="116" y="75"/>
                  </a:lnTo>
                  <a:lnTo>
                    <a:pt x="127" y="76"/>
                  </a:lnTo>
                  <a:lnTo>
                    <a:pt x="140" y="75"/>
                  </a:lnTo>
                  <a:lnTo>
                    <a:pt x="153" y="71"/>
                  </a:lnTo>
                  <a:lnTo>
                    <a:pt x="164" y="65"/>
                  </a:lnTo>
                  <a:lnTo>
                    <a:pt x="174" y="58"/>
                  </a:lnTo>
                  <a:lnTo>
                    <a:pt x="183" y="50"/>
                  </a:lnTo>
                  <a:lnTo>
                    <a:pt x="190" y="40"/>
                  </a:lnTo>
                  <a:lnTo>
                    <a:pt x="194" y="28"/>
                  </a:lnTo>
                  <a:lnTo>
                    <a:pt x="201" y="38"/>
                  </a:lnTo>
                  <a:lnTo>
                    <a:pt x="210" y="50"/>
                  </a:lnTo>
                  <a:lnTo>
                    <a:pt x="219" y="59"/>
                  </a:lnTo>
                  <a:lnTo>
                    <a:pt x="231" y="69"/>
                  </a:lnTo>
                  <a:lnTo>
                    <a:pt x="241" y="78"/>
                  </a:lnTo>
                  <a:lnTo>
                    <a:pt x="251" y="86"/>
                  </a:lnTo>
                  <a:lnTo>
                    <a:pt x="259" y="92"/>
                  </a:lnTo>
                  <a:lnTo>
                    <a:pt x="266" y="96"/>
                  </a:lnTo>
                  <a:lnTo>
                    <a:pt x="273" y="98"/>
                  </a:lnTo>
                  <a:lnTo>
                    <a:pt x="286" y="96"/>
                  </a:lnTo>
                  <a:lnTo>
                    <a:pt x="300" y="94"/>
                  </a:lnTo>
                  <a:lnTo>
                    <a:pt x="317" y="88"/>
                  </a:lnTo>
                  <a:lnTo>
                    <a:pt x="334" y="82"/>
                  </a:lnTo>
                  <a:lnTo>
                    <a:pt x="351" y="76"/>
                  </a:lnTo>
                  <a:lnTo>
                    <a:pt x="367" y="72"/>
                  </a:lnTo>
                  <a:lnTo>
                    <a:pt x="378" y="69"/>
                  </a:lnTo>
                  <a:lnTo>
                    <a:pt x="387" y="78"/>
                  </a:lnTo>
                  <a:lnTo>
                    <a:pt x="398" y="91"/>
                  </a:lnTo>
                  <a:lnTo>
                    <a:pt x="414" y="106"/>
                  </a:lnTo>
                  <a:lnTo>
                    <a:pt x="429" y="125"/>
                  </a:lnTo>
                  <a:lnTo>
                    <a:pt x="445" y="145"/>
                  </a:lnTo>
                  <a:lnTo>
                    <a:pt x="459" y="163"/>
                  </a:lnTo>
                  <a:lnTo>
                    <a:pt x="471" y="179"/>
                  </a:lnTo>
                  <a:lnTo>
                    <a:pt x="478" y="191"/>
                  </a:lnTo>
                  <a:lnTo>
                    <a:pt x="461" y="197"/>
                  </a:lnTo>
                  <a:lnTo>
                    <a:pt x="439" y="201"/>
                  </a:lnTo>
                  <a:lnTo>
                    <a:pt x="415" y="204"/>
                  </a:lnTo>
                  <a:lnTo>
                    <a:pt x="388" y="207"/>
                  </a:lnTo>
                  <a:lnTo>
                    <a:pt x="360" y="210"/>
                  </a:lnTo>
                  <a:lnTo>
                    <a:pt x="329" y="211"/>
                  </a:lnTo>
                  <a:lnTo>
                    <a:pt x="297" y="211"/>
                  </a:lnTo>
                  <a:lnTo>
                    <a:pt x="265" y="211"/>
                  </a:lnTo>
                  <a:lnTo>
                    <a:pt x="231" y="211"/>
                  </a:lnTo>
                  <a:lnTo>
                    <a:pt x="195" y="210"/>
                  </a:lnTo>
                  <a:lnTo>
                    <a:pt x="161" y="207"/>
                  </a:lnTo>
                  <a:lnTo>
                    <a:pt x="127" y="204"/>
                  </a:lnTo>
                  <a:lnTo>
                    <a:pt x="93" y="201"/>
                  </a:lnTo>
                  <a:lnTo>
                    <a:pt x="61" y="197"/>
                  </a:lnTo>
                  <a:lnTo>
                    <a:pt x="29" y="191"/>
                  </a:lnTo>
                  <a:lnTo>
                    <a:pt x="0" y="186"/>
                  </a:lnTo>
                  <a:lnTo>
                    <a:pt x="2" y="171"/>
                  </a:lnTo>
                  <a:lnTo>
                    <a:pt x="10" y="153"/>
                  </a:lnTo>
                  <a:lnTo>
                    <a:pt x="21" y="132"/>
                  </a:lnTo>
                  <a:lnTo>
                    <a:pt x="34" y="108"/>
                  </a:lnTo>
                  <a:lnTo>
                    <a:pt x="46" y="81"/>
                  </a:lnTo>
                  <a:lnTo>
                    <a:pt x="59" y="54"/>
                  </a:lnTo>
                  <a:lnTo>
                    <a:pt x="69" y="27"/>
                  </a:lnTo>
                  <a:lnTo>
                    <a:pt x="76" y="0"/>
                  </a:lnTo>
                  <a:close/>
                </a:path>
              </a:pathLst>
            </a:custGeom>
            <a:solidFill>
              <a:srgbClr val="3399FF"/>
            </a:solidFill>
            <a:ln w="9525">
              <a:noFill/>
              <a:round/>
              <a:headEnd/>
              <a:tailEnd/>
            </a:ln>
          </p:spPr>
          <p:txBody>
            <a:bodyPr/>
            <a:lstStyle/>
            <a:p>
              <a:endParaRPr lang="zh-CN" altLang="en-US"/>
            </a:p>
          </p:txBody>
        </p:sp>
        <p:sp>
          <p:nvSpPr>
            <p:cNvPr id="24596" name="Freeform 73"/>
            <p:cNvSpPr>
              <a:spLocks/>
            </p:cNvSpPr>
            <p:nvPr/>
          </p:nvSpPr>
          <p:spPr bwMode="auto">
            <a:xfrm>
              <a:off x="3473" y="2017"/>
              <a:ext cx="135" cy="166"/>
            </a:xfrm>
            <a:custGeom>
              <a:avLst/>
              <a:gdLst>
                <a:gd name="T0" fmla="*/ 1 w 405"/>
                <a:gd name="T1" fmla="*/ 2 h 497"/>
                <a:gd name="T2" fmla="*/ 1 w 405"/>
                <a:gd name="T3" fmla="*/ 2 h 497"/>
                <a:gd name="T4" fmla="*/ 1 w 405"/>
                <a:gd name="T5" fmla="*/ 2 h 497"/>
                <a:gd name="T6" fmla="*/ 1 w 405"/>
                <a:gd name="T7" fmla="*/ 2 h 497"/>
                <a:gd name="T8" fmla="*/ 1 w 405"/>
                <a:gd name="T9" fmla="*/ 2 h 497"/>
                <a:gd name="T10" fmla="*/ 1 w 405"/>
                <a:gd name="T11" fmla="*/ 1 h 497"/>
                <a:gd name="T12" fmla="*/ 1 w 405"/>
                <a:gd name="T13" fmla="*/ 1 h 497"/>
                <a:gd name="T14" fmla="*/ 1 w 405"/>
                <a:gd name="T15" fmla="*/ 1 h 497"/>
                <a:gd name="T16" fmla="*/ 1 w 405"/>
                <a:gd name="T17" fmla="*/ 1 h 497"/>
                <a:gd name="T18" fmla="*/ 2 w 405"/>
                <a:gd name="T19" fmla="*/ 1 h 497"/>
                <a:gd name="T20" fmla="*/ 2 w 405"/>
                <a:gd name="T21" fmla="*/ 1 h 497"/>
                <a:gd name="T22" fmla="*/ 2 w 405"/>
                <a:gd name="T23" fmla="*/ 1 h 497"/>
                <a:gd name="T24" fmla="*/ 2 w 405"/>
                <a:gd name="T25" fmla="*/ 0 h 497"/>
                <a:gd name="T26" fmla="*/ 1 w 405"/>
                <a:gd name="T27" fmla="*/ 0 h 497"/>
                <a:gd name="T28" fmla="*/ 1 w 405"/>
                <a:gd name="T29" fmla="*/ 0 h 497"/>
                <a:gd name="T30" fmla="*/ 2 w 405"/>
                <a:gd name="T31" fmla="*/ 0 h 497"/>
                <a:gd name="T32" fmla="*/ 1 w 405"/>
                <a:gd name="T33" fmla="*/ 0 h 497"/>
                <a:gd name="T34" fmla="*/ 1 w 405"/>
                <a:gd name="T35" fmla="*/ 0 h 497"/>
                <a:gd name="T36" fmla="*/ 1 w 405"/>
                <a:gd name="T37" fmla="*/ 0 h 497"/>
                <a:gd name="T38" fmla="*/ 1 w 405"/>
                <a:gd name="T39" fmla="*/ 0 h 497"/>
                <a:gd name="T40" fmla="*/ 1 w 405"/>
                <a:gd name="T41" fmla="*/ 0 h 497"/>
                <a:gd name="T42" fmla="*/ 1 w 405"/>
                <a:gd name="T43" fmla="*/ 0 h 497"/>
                <a:gd name="T44" fmla="*/ 1 w 405"/>
                <a:gd name="T45" fmla="*/ 0 h 497"/>
                <a:gd name="T46" fmla="*/ 1 w 405"/>
                <a:gd name="T47" fmla="*/ 0 h 497"/>
                <a:gd name="T48" fmla="*/ 1 w 405"/>
                <a:gd name="T49" fmla="*/ 0 h 497"/>
                <a:gd name="T50" fmla="*/ 0 w 405"/>
                <a:gd name="T51" fmla="*/ 0 h 497"/>
                <a:gd name="T52" fmla="*/ 0 w 405"/>
                <a:gd name="T53" fmla="*/ 0 h 497"/>
                <a:gd name="T54" fmla="*/ 0 w 405"/>
                <a:gd name="T55" fmla="*/ 0 h 497"/>
                <a:gd name="T56" fmla="*/ 1 w 405"/>
                <a:gd name="T57" fmla="*/ 0 h 497"/>
                <a:gd name="T58" fmla="*/ 1 w 405"/>
                <a:gd name="T59" fmla="*/ 0 h 497"/>
                <a:gd name="T60" fmla="*/ 1 w 405"/>
                <a:gd name="T61" fmla="*/ 0 h 497"/>
                <a:gd name="T62" fmla="*/ 0 w 405"/>
                <a:gd name="T63" fmla="*/ 0 h 497"/>
                <a:gd name="T64" fmla="*/ 0 w 405"/>
                <a:gd name="T65" fmla="*/ 0 h 497"/>
                <a:gd name="T66" fmla="*/ 0 w 405"/>
                <a:gd name="T67" fmla="*/ 0 h 497"/>
                <a:gd name="T68" fmla="*/ 0 w 405"/>
                <a:gd name="T69" fmla="*/ 1 h 497"/>
                <a:gd name="T70" fmla="*/ 0 w 405"/>
                <a:gd name="T71" fmla="*/ 1 h 497"/>
                <a:gd name="T72" fmla="*/ 0 w 405"/>
                <a:gd name="T73" fmla="*/ 1 h 497"/>
                <a:gd name="T74" fmla="*/ 0 w 405"/>
                <a:gd name="T75" fmla="*/ 1 h 497"/>
                <a:gd name="T76" fmla="*/ 0 w 405"/>
                <a:gd name="T77" fmla="*/ 1 h 497"/>
                <a:gd name="T78" fmla="*/ 0 w 405"/>
                <a:gd name="T79" fmla="*/ 1 h 497"/>
                <a:gd name="T80" fmla="*/ 0 w 405"/>
                <a:gd name="T81" fmla="*/ 1 h 497"/>
                <a:gd name="T82" fmla="*/ 0 w 405"/>
                <a:gd name="T83" fmla="*/ 1 h 497"/>
                <a:gd name="T84" fmla="*/ 0 w 405"/>
                <a:gd name="T85" fmla="*/ 1 h 497"/>
                <a:gd name="T86" fmla="*/ 0 w 405"/>
                <a:gd name="T87" fmla="*/ 1 h 497"/>
                <a:gd name="T88" fmla="*/ 0 w 405"/>
                <a:gd name="T89" fmla="*/ 1 h 497"/>
                <a:gd name="T90" fmla="*/ 0 w 405"/>
                <a:gd name="T91" fmla="*/ 1 h 497"/>
                <a:gd name="T92" fmla="*/ 0 w 405"/>
                <a:gd name="T93" fmla="*/ 1 h 497"/>
                <a:gd name="T94" fmla="*/ 0 w 405"/>
                <a:gd name="T95" fmla="*/ 1 h 497"/>
                <a:gd name="T96" fmla="*/ 0 w 405"/>
                <a:gd name="T97" fmla="*/ 1 h 497"/>
                <a:gd name="T98" fmla="*/ 0 w 405"/>
                <a:gd name="T99" fmla="*/ 1 h 497"/>
                <a:gd name="T100" fmla="*/ 0 w 405"/>
                <a:gd name="T101" fmla="*/ 2 h 497"/>
                <a:gd name="T102" fmla="*/ 0 w 405"/>
                <a:gd name="T103" fmla="*/ 2 h 497"/>
                <a:gd name="T104" fmla="*/ 0 w 405"/>
                <a:gd name="T105" fmla="*/ 2 h 497"/>
                <a:gd name="T106" fmla="*/ 0 w 405"/>
                <a:gd name="T107" fmla="*/ 2 h 497"/>
                <a:gd name="T108" fmla="*/ 0 w 405"/>
                <a:gd name="T109" fmla="*/ 2 h 4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05"/>
                <a:gd name="T166" fmla="*/ 0 h 497"/>
                <a:gd name="T167" fmla="*/ 405 w 405"/>
                <a:gd name="T168" fmla="*/ 497 h 4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05" h="497">
                  <a:moveTo>
                    <a:pt x="120" y="431"/>
                  </a:moveTo>
                  <a:lnTo>
                    <a:pt x="121" y="435"/>
                  </a:lnTo>
                  <a:lnTo>
                    <a:pt x="124" y="442"/>
                  </a:lnTo>
                  <a:lnTo>
                    <a:pt x="124" y="448"/>
                  </a:lnTo>
                  <a:lnTo>
                    <a:pt x="124" y="454"/>
                  </a:lnTo>
                  <a:lnTo>
                    <a:pt x="134" y="462"/>
                  </a:lnTo>
                  <a:lnTo>
                    <a:pt x="146" y="473"/>
                  </a:lnTo>
                  <a:lnTo>
                    <a:pt x="154" y="486"/>
                  </a:lnTo>
                  <a:lnTo>
                    <a:pt x="161" y="497"/>
                  </a:lnTo>
                  <a:lnTo>
                    <a:pt x="174" y="489"/>
                  </a:lnTo>
                  <a:lnTo>
                    <a:pt x="194" y="475"/>
                  </a:lnTo>
                  <a:lnTo>
                    <a:pt x="218" y="455"/>
                  </a:lnTo>
                  <a:lnTo>
                    <a:pt x="245" y="432"/>
                  </a:lnTo>
                  <a:lnTo>
                    <a:pt x="270" y="408"/>
                  </a:lnTo>
                  <a:lnTo>
                    <a:pt x="295" y="385"/>
                  </a:lnTo>
                  <a:lnTo>
                    <a:pt x="313" y="366"/>
                  </a:lnTo>
                  <a:lnTo>
                    <a:pt x="323" y="351"/>
                  </a:lnTo>
                  <a:lnTo>
                    <a:pt x="326" y="340"/>
                  </a:lnTo>
                  <a:lnTo>
                    <a:pt x="329" y="330"/>
                  </a:lnTo>
                  <a:lnTo>
                    <a:pt x="331" y="323"/>
                  </a:lnTo>
                  <a:lnTo>
                    <a:pt x="334" y="317"/>
                  </a:lnTo>
                  <a:lnTo>
                    <a:pt x="341" y="317"/>
                  </a:lnTo>
                  <a:lnTo>
                    <a:pt x="347" y="316"/>
                  </a:lnTo>
                  <a:lnTo>
                    <a:pt x="351" y="313"/>
                  </a:lnTo>
                  <a:lnTo>
                    <a:pt x="353" y="307"/>
                  </a:lnTo>
                  <a:lnTo>
                    <a:pt x="356" y="298"/>
                  </a:lnTo>
                  <a:lnTo>
                    <a:pt x="360" y="283"/>
                  </a:lnTo>
                  <a:lnTo>
                    <a:pt x="365" y="269"/>
                  </a:lnTo>
                  <a:lnTo>
                    <a:pt x="370" y="259"/>
                  </a:lnTo>
                  <a:lnTo>
                    <a:pt x="375" y="249"/>
                  </a:lnTo>
                  <a:lnTo>
                    <a:pt x="384" y="234"/>
                  </a:lnTo>
                  <a:lnTo>
                    <a:pt x="392" y="218"/>
                  </a:lnTo>
                  <a:lnTo>
                    <a:pt x="397" y="207"/>
                  </a:lnTo>
                  <a:lnTo>
                    <a:pt x="402" y="186"/>
                  </a:lnTo>
                  <a:lnTo>
                    <a:pt x="405" y="161"/>
                  </a:lnTo>
                  <a:lnTo>
                    <a:pt x="404" y="136"/>
                  </a:lnTo>
                  <a:lnTo>
                    <a:pt x="397" y="112"/>
                  </a:lnTo>
                  <a:lnTo>
                    <a:pt x="392" y="105"/>
                  </a:lnTo>
                  <a:lnTo>
                    <a:pt x="385" y="96"/>
                  </a:lnTo>
                  <a:lnTo>
                    <a:pt x="378" y="88"/>
                  </a:lnTo>
                  <a:lnTo>
                    <a:pt x="371" y="78"/>
                  </a:lnTo>
                  <a:lnTo>
                    <a:pt x="363" y="68"/>
                  </a:lnTo>
                  <a:lnTo>
                    <a:pt x="357" y="59"/>
                  </a:lnTo>
                  <a:lnTo>
                    <a:pt x="353" y="52"/>
                  </a:lnTo>
                  <a:lnTo>
                    <a:pt x="350" y="47"/>
                  </a:lnTo>
                  <a:lnTo>
                    <a:pt x="356" y="52"/>
                  </a:lnTo>
                  <a:lnTo>
                    <a:pt x="363" y="57"/>
                  </a:lnTo>
                  <a:lnTo>
                    <a:pt x="368" y="62"/>
                  </a:lnTo>
                  <a:lnTo>
                    <a:pt x="373" y="66"/>
                  </a:lnTo>
                  <a:lnTo>
                    <a:pt x="368" y="59"/>
                  </a:lnTo>
                  <a:lnTo>
                    <a:pt x="364" y="52"/>
                  </a:lnTo>
                  <a:lnTo>
                    <a:pt x="358" y="45"/>
                  </a:lnTo>
                  <a:lnTo>
                    <a:pt x="353" y="40"/>
                  </a:lnTo>
                  <a:lnTo>
                    <a:pt x="346" y="34"/>
                  </a:lnTo>
                  <a:lnTo>
                    <a:pt x="339" y="28"/>
                  </a:lnTo>
                  <a:lnTo>
                    <a:pt x="330" y="24"/>
                  </a:lnTo>
                  <a:lnTo>
                    <a:pt x="321" y="21"/>
                  </a:lnTo>
                  <a:lnTo>
                    <a:pt x="312" y="18"/>
                  </a:lnTo>
                  <a:lnTo>
                    <a:pt x="299" y="14"/>
                  </a:lnTo>
                  <a:lnTo>
                    <a:pt x="285" y="11"/>
                  </a:lnTo>
                  <a:lnTo>
                    <a:pt x="270" y="7"/>
                  </a:lnTo>
                  <a:lnTo>
                    <a:pt x="255" y="4"/>
                  </a:lnTo>
                  <a:lnTo>
                    <a:pt x="239" y="1"/>
                  </a:lnTo>
                  <a:lnTo>
                    <a:pt x="225" y="0"/>
                  </a:lnTo>
                  <a:lnTo>
                    <a:pt x="214" y="0"/>
                  </a:lnTo>
                  <a:lnTo>
                    <a:pt x="204" y="1"/>
                  </a:lnTo>
                  <a:lnTo>
                    <a:pt x="194" y="3"/>
                  </a:lnTo>
                  <a:lnTo>
                    <a:pt x="185" y="4"/>
                  </a:lnTo>
                  <a:lnTo>
                    <a:pt x="178" y="4"/>
                  </a:lnTo>
                  <a:lnTo>
                    <a:pt x="171" y="6"/>
                  </a:lnTo>
                  <a:lnTo>
                    <a:pt x="164" y="7"/>
                  </a:lnTo>
                  <a:lnTo>
                    <a:pt x="158" y="8"/>
                  </a:lnTo>
                  <a:lnTo>
                    <a:pt x="154" y="8"/>
                  </a:lnTo>
                  <a:lnTo>
                    <a:pt x="146" y="10"/>
                  </a:lnTo>
                  <a:lnTo>
                    <a:pt x="136" y="10"/>
                  </a:lnTo>
                  <a:lnTo>
                    <a:pt x="126" y="13"/>
                  </a:lnTo>
                  <a:lnTo>
                    <a:pt x="117" y="15"/>
                  </a:lnTo>
                  <a:lnTo>
                    <a:pt x="112" y="23"/>
                  </a:lnTo>
                  <a:lnTo>
                    <a:pt x="104" y="34"/>
                  </a:lnTo>
                  <a:lnTo>
                    <a:pt x="100" y="47"/>
                  </a:lnTo>
                  <a:lnTo>
                    <a:pt x="96" y="54"/>
                  </a:lnTo>
                  <a:lnTo>
                    <a:pt x="102" y="49"/>
                  </a:lnTo>
                  <a:lnTo>
                    <a:pt x="109" y="45"/>
                  </a:lnTo>
                  <a:lnTo>
                    <a:pt x="116" y="41"/>
                  </a:lnTo>
                  <a:lnTo>
                    <a:pt x="123" y="37"/>
                  </a:lnTo>
                  <a:lnTo>
                    <a:pt x="130" y="34"/>
                  </a:lnTo>
                  <a:lnTo>
                    <a:pt x="137" y="32"/>
                  </a:lnTo>
                  <a:lnTo>
                    <a:pt x="143" y="31"/>
                  </a:lnTo>
                  <a:lnTo>
                    <a:pt x="150" y="31"/>
                  </a:lnTo>
                  <a:lnTo>
                    <a:pt x="144" y="34"/>
                  </a:lnTo>
                  <a:lnTo>
                    <a:pt x="137" y="38"/>
                  </a:lnTo>
                  <a:lnTo>
                    <a:pt x="131" y="45"/>
                  </a:lnTo>
                  <a:lnTo>
                    <a:pt x="127" y="51"/>
                  </a:lnTo>
                  <a:lnTo>
                    <a:pt x="117" y="51"/>
                  </a:lnTo>
                  <a:lnTo>
                    <a:pt x="110" y="51"/>
                  </a:lnTo>
                  <a:lnTo>
                    <a:pt x="102" y="52"/>
                  </a:lnTo>
                  <a:lnTo>
                    <a:pt x="96" y="54"/>
                  </a:lnTo>
                  <a:lnTo>
                    <a:pt x="89" y="58"/>
                  </a:lnTo>
                  <a:lnTo>
                    <a:pt x="82" y="65"/>
                  </a:lnTo>
                  <a:lnTo>
                    <a:pt x="76" y="72"/>
                  </a:lnTo>
                  <a:lnTo>
                    <a:pt x="70" y="79"/>
                  </a:lnTo>
                  <a:lnTo>
                    <a:pt x="66" y="89"/>
                  </a:lnTo>
                  <a:lnTo>
                    <a:pt x="62" y="103"/>
                  </a:lnTo>
                  <a:lnTo>
                    <a:pt x="58" y="119"/>
                  </a:lnTo>
                  <a:lnTo>
                    <a:pt x="55" y="130"/>
                  </a:lnTo>
                  <a:lnTo>
                    <a:pt x="52" y="139"/>
                  </a:lnTo>
                  <a:lnTo>
                    <a:pt x="49" y="144"/>
                  </a:lnTo>
                  <a:lnTo>
                    <a:pt x="46" y="150"/>
                  </a:lnTo>
                  <a:lnTo>
                    <a:pt x="42" y="154"/>
                  </a:lnTo>
                  <a:lnTo>
                    <a:pt x="38" y="159"/>
                  </a:lnTo>
                  <a:lnTo>
                    <a:pt x="35" y="164"/>
                  </a:lnTo>
                  <a:lnTo>
                    <a:pt x="34" y="170"/>
                  </a:lnTo>
                  <a:lnTo>
                    <a:pt x="35" y="176"/>
                  </a:lnTo>
                  <a:lnTo>
                    <a:pt x="38" y="181"/>
                  </a:lnTo>
                  <a:lnTo>
                    <a:pt x="38" y="187"/>
                  </a:lnTo>
                  <a:lnTo>
                    <a:pt x="38" y="193"/>
                  </a:lnTo>
                  <a:lnTo>
                    <a:pt x="36" y="198"/>
                  </a:lnTo>
                  <a:lnTo>
                    <a:pt x="32" y="205"/>
                  </a:lnTo>
                  <a:lnTo>
                    <a:pt x="26" y="217"/>
                  </a:lnTo>
                  <a:lnTo>
                    <a:pt x="21" y="227"/>
                  </a:lnTo>
                  <a:lnTo>
                    <a:pt x="17" y="234"/>
                  </a:lnTo>
                  <a:lnTo>
                    <a:pt x="15" y="237"/>
                  </a:lnTo>
                  <a:lnTo>
                    <a:pt x="12" y="238"/>
                  </a:lnTo>
                  <a:lnTo>
                    <a:pt x="11" y="241"/>
                  </a:lnTo>
                  <a:lnTo>
                    <a:pt x="8" y="244"/>
                  </a:lnTo>
                  <a:lnTo>
                    <a:pt x="4" y="248"/>
                  </a:lnTo>
                  <a:lnTo>
                    <a:pt x="1" y="252"/>
                  </a:lnTo>
                  <a:lnTo>
                    <a:pt x="0" y="258"/>
                  </a:lnTo>
                  <a:lnTo>
                    <a:pt x="1" y="264"/>
                  </a:lnTo>
                  <a:lnTo>
                    <a:pt x="7" y="272"/>
                  </a:lnTo>
                  <a:lnTo>
                    <a:pt x="15" y="278"/>
                  </a:lnTo>
                  <a:lnTo>
                    <a:pt x="26" y="281"/>
                  </a:lnTo>
                  <a:lnTo>
                    <a:pt x="41" y="279"/>
                  </a:lnTo>
                  <a:lnTo>
                    <a:pt x="36" y="286"/>
                  </a:lnTo>
                  <a:lnTo>
                    <a:pt x="32" y="293"/>
                  </a:lnTo>
                  <a:lnTo>
                    <a:pt x="29" y="299"/>
                  </a:lnTo>
                  <a:lnTo>
                    <a:pt x="29" y="302"/>
                  </a:lnTo>
                  <a:lnTo>
                    <a:pt x="32" y="305"/>
                  </a:lnTo>
                  <a:lnTo>
                    <a:pt x="36" y="309"/>
                  </a:lnTo>
                  <a:lnTo>
                    <a:pt x="41" y="313"/>
                  </a:lnTo>
                  <a:lnTo>
                    <a:pt x="43" y="317"/>
                  </a:lnTo>
                  <a:lnTo>
                    <a:pt x="38" y="323"/>
                  </a:lnTo>
                  <a:lnTo>
                    <a:pt x="34" y="329"/>
                  </a:lnTo>
                  <a:lnTo>
                    <a:pt x="31" y="334"/>
                  </a:lnTo>
                  <a:lnTo>
                    <a:pt x="31" y="339"/>
                  </a:lnTo>
                  <a:lnTo>
                    <a:pt x="32" y="343"/>
                  </a:lnTo>
                  <a:lnTo>
                    <a:pt x="35" y="346"/>
                  </a:lnTo>
                  <a:lnTo>
                    <a:pt x="38" y="347"/>
                  </a:lnTo>
                  <a:lnTo>
                    <a:pt x="41" y="350"/>
                  </a:lnTo>
                  <a:lnTo>
                    <a:pt x="34" y="363"/>
                  </a:lnTo>
                  <a:lnTo>
                    <a:pt x="31" y="376"/>
                  </a:lnTo>
                  <a:lnTo>
                    <a:pt x="32" y="390"/>
                  </a:lnTo>
                  <a:lnTo>
                    <a:pt x="41" y="400"/>
                  </a:lnTo>
                  <a:lnTo>
                    <a:pt x="48" y="402"/>
                  </a:lnTo>
                  <a:lnTo>
                    <a:pt x="55" y="407"/>
                  </a:lnTo>
                  <a:lnTo>
                    <a:pt x="63" y="408"/>
                  </a:lnTo>
                  <a:lnTo>
                    <a:pt x="73" y="411"/>
                  </a:lnTo>
                  <a:lnTo>
                    <a:pt x="83" y="412"/>
                  </a:lnTo>
                  <a:lnTo>
                    <a:pt x="92" y="414"/>
                  </a:lnTo>
                  <a:lnTo>
                    <a:pt x="100" y="415"/>
                  </a:lnTo>
                  <a:lnTo>
                    <a:pt x="109" y="417"/>
                  </a:lnTo>
                  <a:lnTo>
                    <a:pt x="112" y="419"/>
                  </a:lnTo>
                  <a:lnTo>
                    <a:pt x="114" y="422"/>
                  </a:lnTo>
                  <a:lnTo>
                    <a:pt x="117" y="427"/>
                  </a:lnTo>
                  <a:lnTo>
                    <a:pt x="120" y="431"/>
                  </a:lnTo>
                  <a:close/>
                </a:path>
              </a:pathLst>
            </a:custGeom>
            <a:solidFill>
              <a:srgbClr val="3399FF"/>
            </a:solidFill>
            <a:ln w="9525">
              <a:noFill/>
              <a:round/>
              <a:headEnd/>
              <a:tailEnd/>
            </a:ln>
          </p:spPr>
          <p:txBody>
            <a:bodyPr/>
            <a:lstStyle/>
            <a:p>
              <a:endParaRPr lang="zh-CN" altLang="en-US"/>
            </a:p>
          </p:txBody>
        </p:sp>
        <p:sp>
          <p:nvSpPr>
            <p:cNvPr id="24597" name="Freeform 74"/>
            <p:cNvSpPr>
              <a:spLocks/>
            </p:cNvSpPr>
            <p:nvPr/>
          </p:nvSpPr>
          <p:spPr bwMode="auto">
            <a:xfrm>
              <a:off x="3838" y="2302"/>
              <a:ext cx="117" cy="65"/>
            </a:xfrm>
            <a:custGeom>
              <a:avLst/>
              <a:gdLst>
                <a:gd name="T0" fmla="*/ 0 w 352"/>
                <a:gd name="T1" fmla="*/ 0 h 193"/>
                <a:gd name="T2" fmla="*/ 0 w 352"/>
                <a:gd name="T3" fmla="*/ 0 h 193"/>
                <a:gd name="T4" fmla="*/ 0 w 352"/>
                <a:gd name="T5" fmla="*/ 0 h 193"/>
                <a:gd name="T6" fmla="*/ 0 w 352"/>
                <a:gd name="T7" fmla="*/ 0 h 193"/>
                <a:gd name="T8" fmla="*/ 0 w 352"/>
                <a:gd name="T9" fmla="*/ 0 h 193"/>
                <a:gd name="T10" fmla="*/ 0 w 352"/>
                <a:gd name="T11" fmla="*/ 0 h 193"/>
                <a:gd name="T12" fmla="*/ 0 w 352"/>
                <a:gd name="T13" fmla="*/ 0 h 193"/>
                <a:gd name="T14" fmla="*/ 1 w 352"/>
                <a:gd name="T15" fmla="*/ 0 h 193"/>
                <a:gd name="T16" fmla="*/ 1 w 352"/>
                <a:gd name="T17" fmla="*/ 0 h 193"/>
                <a:gd name="T18" fmla="*/ 1 w 352"/>
                <a:gd name="T19" fmla="*/ 0 h 193"/>
                <a:gd name="T20" fmla="*/ 1 w 352"/>
                <a:gd name="T21" fmla="*/ 0 h 193"/>
                <a:gd name="T22" fmla="*/ 1 w 352"/>
                <a:gd name="T23" fmla="*/ 0 h 193"/>
                <a:gd name="T24" fmla="*/ 1 w 352"/>
                <a:gd name="T25" fmla="*/ 0 h 193"/>
                <a:gd name="T26" fmla="*/ 1 w 352"/>
                <a:gd name="T27" fmla="*/ 0 h 193"/>
                <a:gd name="T28" fmla="*/ 1 w 352"/>
                <a:gd name="T29" fmla="*/ 0 h 193"/>
                <a:gd name="T30" fmla="*/ 1 w 352"/>
                <a:gd name="T31" fmla="*/ 0 h 193"/>
                <a:gd name="T32" fmla="*/ 1 w 352"/>
                <a:gd name="T33" fmla="*/ 0 h 193"/>
                <a:gd name="T34" fmla="*/ 1 w 352"/>
                <a:gd name="T35" fmla="*/ 0 h 193"/>
                <a:gd name="T36" fmla="*/ 1 w 352"/>
                <a:gd name="T37" fmla="*/ 0 h 193"/>
                <a:gd name="T38" fmla="*/ 1 w 352"/>
                <a:gd name="T39" fmla="*/ 0 h 193"/>
                <a:gd name="T40" fmla="*/ 1 w 352"/>
                <a:gd name="T41" fmla="*/ 0 h 193"/>
                <a:gd name="T42" fmla="*/ 1 w 352"/>
                <a:gd name="T43" fmla="*/ 0 h 193"/>
                <a:gd name="T44" fmla="*/ 1 w 352"/>
                <a:gd name="T45" fmla="*/ 0 h 193"/>
                <a:gd name="T46" fmla="*/ 1 w 352"/>
                <a:gd name="T47" fmla="*/ 0 h 193"/>
                <a:gd name="T48" fmla="*/ 1 w 352"/>
                <a:gd name="T49" fmla="*/ 0 h 193"/>
                <a:gd name="T50" fmla="*/ 1 w 352"/>
                <a:gd name="T51" fmla="*/ 1 h 193"/>
                <a:gd name="T52" fmla="*/ 1 w 352"/>
                <a:gd name="T53" fmla="*/ 1 h 193"/>
                <a:gd name="T54" fmla="*/ 1 w 352"/>
                <a:gd name="T55" fmla="*/ 1 h 193"/>
                <a:gd name="T56" fmla="*/ 1 w 352"/>
                <a:gd name="T57" fmla="*/ 1 h 193"/>
                <a:gd name="T58" fmla="*/ 1 w 352"/>
                <a:gd name="T59" fmla="*/ 1 h 193"/>
                <a:gd name="T60" fmla="*/ 1 w 352"/>
                <a:gd name="T61" fmla="*/ 1 h 193"/>
                <a:gd name="T62" fmla="*/ 1 w 352"/>
                <a:gd name="T63" fmla="*/ 1 h 193"/>
                <a:gd name="T64" fmla="*/ 1 w 352"/>
                <a:gd name="T65" fmla="*/ 1 h 193"/>
                <a:gd name="T66" fmla="*/ 1 w 352"/>
                <a:gd name="T67" fmla="*/ 1 h 193"/>
                <a:gd name="T68" fmla="*/ 1 w 352"/>
                <a:gd name="T69" fmla="*/ 1 h 193"/>
                <a:gd name="T70" fmla="*/ 1 w 352"/>
                <a:gd name="T71" fmla="*/ 1 h 193"/>
                <a:gd name="T72" fmla="*/ 1 w 352"/>
                <a:gd name="T73" fmla="*/ 1 h 193"/>
                <a:gd name="T74" fmla="*/ 1 w 352"/>
                <a:gd name="T75" fmla="*/ 1 h 193"/>
                <a:gd name="T76" fmla="*/ 1 w 352"/>
                <a:gd name="T77" fmla="*/ 1 h 193"/>
                <a:gd name="T78" fmla="*/ 1 w 352"/>
                <a:gd name="T79" fmla="*/ 0 h 193"/>
                <a:gd name="T80" fmla="*/ 1 w 352"/>
                <a:gd name="T81" fmla="*/ 1 h 193"/>
                <a:gd name="T82" fmla="*/ 1 w 352"/>
                <a:gd name="T83" fmla="*/ 1 h 193"/>
                <a:gd name="T84" fmla="*/ 1 w 352"/>
                <a:gd name="T85" fmla="*/ 1 h 193"/>
                <a:gd name="T86" fmla="*/ 1 w 352"/>
                <a:gd name="T87" fmla="*/ 1 h 193"/>
                <a:gd name="T88" fmla="*/ 0 w 352"/>
                <a:gd name="T89" fmla="*/ 1 h 193"/>
                <a:gd name="T90" fmla="*/ 0 w 352"/>
                <a:gd name="T91" fmla="*/ 1 h 193"/>
                <a:gd name="T92" fmla="*/ 0 w 352"/>
                <a:gd name="T93" fmla="*/ 1 h 19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2"/>
                <a:gd name="T142" fmla="*/ 0 h 193"/>
                <a:gd name="T143" fmla="*/ 352 w 352"/>
                <a:gd name="T144" fmla="*/ 193 h 19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2" h="193">
                  <a:moveTo>
                    <a:pt x="39" y="125"/>
                  </a:moveTo>
                  <a:lnTo>
                    <a:pt x="22" y="121"/>
                  </a:lnTo>
                  <a:lnTo>
                    <a:pt x="10" y="114"/>
                  </a:lnTo>
                  <a:lnTo>
                    <a:pt x="3" y="102"/>
                  </a:lnTo>
                  <a:lnTo>
                    <a:pt x="0" y="88"/>
                  </a:lnTo>
                  <a:lnTo>
                    <a:pt x="0" y="74"/>
                  </a:lnTo>
                  <a:lnTo>
                    <a:pt x="5" y="60"/>
                  </a:lnTo>
                  <a:lnTo>
                    <a:pt x="10" y="47"/>
                  </a:lnTo>
                  <a:lnTo>
                    <a:pt x="19" y="36"/>
                  </a:lnTo>
                  <a:lnTo>
                    <a:pt x="29" y="37"/>
                  </a:lnTo>
                  <a:lnTo>
                    <a:pt x="39" y="37"/>
                  </a:lnTo>
                  <a:lnTo>
                    <a:pt x="50" y="34"/>
                  </a:lnTo>
                  <a:lnTo>
                    <a:pt x="61" y="33"/>
                  </a:lnTo>
                  <a:lnTo>
                    <a:pt x="71" y="30"/>
                  </a:lnTo>
                  <a:lnTo>
                    <a:pt x="80" y="27"/>
                  </a:lnTo>
                  <a:lnTo>
                    <a:pt x="86" y="26"/>
                  </a:lnTo>
                  <a:lnTo>
                    <a:pt x="90" y="24"/>
                  </a:lnTo>
                  <a:lnTo>
                    <a:pt x="94" y="19"/>
                  </a:lnTo>
                  <a:lnTo>
                    <a:pt x="101" y="14"/>
                  </a:lnTo>
                  <a:lnTo>
                    <a:pt x="107" y="10"/>
                  </a:lnTo>
                  <a:lnTo>
                    <a:pt x="113" y="9"/>
                  </a:lnTo>
                  <a:lnTo>
                    <a:pt x="118" y="10"/>
                  </a:lnTo>
                  <a:lnTo>
                    <a:pt x="122" y="14"/>
                  </a:lnTo>
                  <a:lnTo>
                    <a:pt x="124" y="19"/>
                  </a:lnTo>
                  <a:lnTo>
                    <a:pt x="124" y="24"/>
                  </a:lnTo>
                  <a:lnTo>
                    <a:pt x="131" y="21"/>
                  </a:lnTo>
                  <a:lnTo>
                    <a:pt x="138" y="17"/>
                  </a:lnTo>
                  <a:lnTo>
                    <a:pt x="148" y="13"/>
                  </a:lnTo>
                  <a:lnTo>
                    <a:pt x="158" y="9"/>
                  </a:lnTo>
                  <a:lnTo>
                    <a:pt x="168" y="6"/>
                  </a:lnTo>
                  <a:lnTo>
                    <a:pt x="175" y="3"/>
                  </a:lnTo>
                  <a:lnTo>
                    <a:pt x="182" y="0"/>
                  </a:lnTo>
                  <a:lnTo>
                    <a:pt x="186" y="0"/>
                  </a:lnTo>
                  <a:lnTo>
                    <a:pt x="192" y="0"/>
                  </a:lnTo>
                  <a:lnTo>
                    <a:pt x="198" y="2"/>
                  </a:lnTo>
                  <a:lnTo>
                    <a:pt x="205" y="3"/>
                  </a:lnTo>
                  <a:lnTo>
                    <a:pt x="212" y="4"/>
                  </a:lnTo>
                  <a:lnTo>
                    <a:pt x="219" y="6"/>
                  </a:lnTo>
                  <a:lnTo>
                    <a:pt x="225" y="7"/>
                  </a:lnTo>
                  <a:lnTo>
                    <a:pt x="230" y="9"/>
                  </a:lnTo>
                  <a:lnTo>
                    <a:pt x="233" y="10"/>
                  </a:lnTo>
                  <a:lnTo>
                    <a:pt x="242" y="12"/>
                  </a:lnTo>
                  <a:lnTo>
                    <a:pt x="253" y="13"/>
                  </a:lnTo>
                  <a:lnTo>
                    <a:pt x="266" y="16"/>
                  </a:lnTo>
                  <a:lnTo>
                    <a:pt x="273" y="17"/>
                  </a:lnTo>
                  <a:lnTo>
                    <a:pt x="278" y="23"/>
                  </a:lnTo>
                  <a:lnTo>
                    <a:pt x="288" y="30"/>
                  </a:lnTo>
                  <a:lnTo>
                    <a:pt x="300" y="38"/>
                  </a:lnTo>
                  <a:lnTo>
                    <a:pt x="308" y="44"/>
                  </a:lnTo>
                  <a:lnTo>
                    <a:pt x="313" y="46"/>
                  </a:lnTo>
                  <a:lnTo>
                    <a:pt x="318" y="48"/>
                  </a:lnTo>
                  <a:lnTo>
                    <a:pt x="325" y="50"/>
                  </a:lnTo>
                  <a:lnTo>
                    <a:pt x="334" y="51"/>
                  </a:lnTo>
                  <a:lnTo>
                    <a:pt x="341" y="54"/>
                  </a:lnTo>
                  <a:lnTo>
                    <a:pt x="347" y="57"/>
                  </a:lnTo>
                  <a:lnTo>
                    <a:pt x="351" y="61"/>
                  </a:lnTo>
                  <a:lnTo>
                    <a:pt x="352" y="65"/>
                  </a:lnTo>
                  <a:lnTo>
                    <a:pt x="349" y="74"/>
                  </a:lnTo>
                  <a:lnTo>
                    <a:pt x="344" y="77"/>
                  </a:lnTo>
                  <a:lnTo>
                    <a:pt x="335" y="78"/>
                  </a:lnTo>
                  <a:lnTo>
                    <a:pt x="325" y="80"/>
                  </a:lnTo>
                  <a:lnTo>
                    <a:pt x="320" y="80"/>
                  </a:lnTo>
                  <a:lnTo>
                    <a:pt x="314" y="78"/>
                  </a:lnTo>
                  <a:lnTo>
                    <a:pt x="307" y="78"/>
                  </a:lnTo>
                  <a:lnTo>
                    <a:pt x="301" y="77"/>
                  </a:lnTo>
                  <a:lnTo>
                    <a:pt x="294" y="75"/>
                  </a:lnTo>
                  <a:lnTo>
                    <a:pt x="287" y="74"/>
                  </a:lnTo>
                  <a:lnTo>
                    <a:pt x="281" y="72"/>
                  </a:lnTo>
                  <a:lnTo>
                    <a:pt x="277" y="71"/>
                  </a:lnTo>
                  <a:lnTo>
                    <a:pt x="283" y="75"/>
                  </a:lnTo>
                  <a:lnTo>
                    <a:pt x="287" y="80"/>
                  </a:lnTo>
                  <a:lnTo>
                    <a:pt x="290" y="84"/>
                  </a:lnTo>
                  <a:lnTo>
                    <a:pt x="290" y="87"/>
                  </a:lnTo>
                  <a:lnTo>
                    <a:pt x="290" y="95"/>
                  </a:lnTo>
                  <a:lnTo>
                    <a:pt x="290" y="111"/>
                  </a:lnTo>
                  <a:lnTo>
                    <a:pt x="288" y="126"/>
                  </a:lnTo>
                  <a:lnTo>
                    <a:pt x="286" y="135"/>
                  </a:lnTo>
                  <a:lnTo>
                    <a:pt x="286" y="138"/>
                  </a:lnTo>
                  <a:lnTo>
                    <a:pt x="286" y="141"/>
                  </a:lnTo>
                  <a:lnTo>
                    <a:pt x="286" y="143"/>
                  </a:lnTo>
                  <a:lnTo>
                    <a:pt x="286" y="145"/>
                  </a:lnTo>
                  <a:lnTo>
                    <a:pt x="287" y="149"/>
                  </a:lnTo>
                  <a:lnTo>
                    <a:pt x="290" y="155"/>
                  </a:lnTo>
                  <a:lnTo>
                    <a:pt x="291" y="160"/>
                  </a:lnTo>
                  <a:lnTo>
                    <a:pt x="293" y="165"/>
                  </a:lnTo>
                  <a:lnTo>
                    <a:pt x="296" y="167"/>
                  </a:lnTo>
                  <a:lnTo>
                    <a:pt x="297" y="170"/>
                  </a:lnTo>
                  <a:lnTo>
                    <a:pt x="297" y="173"/>
                  </a:lnTo>
                  <a:lnTo>
                    <a:pt x="300" y="177"/>
                  </a:lnTo>
                  <a:lnTo>
                    <a:pt x="301" y="182"/>
                  </a:lnTo>
                  <a:lnTo>
                    <a:pt x="301" y="187"/>
                  </a:lnTo>
                  <a:lnTo>
                    <a:pt x="297" y="192"/>
                  </a:lnTo>
                  <a:lnTo>
                    <a:pt x="293" y="193"/>
                  </a:lnTo>
                  <a:lnTo>
                    <a:pt x="283" y="192"/>
                  </a:lnTo>
                  <a:lnTo>
                    <a:pt x="276" y="187"/>
                  </a:lnTo>
                  <a:lnTo>
                    <a:pt x="271" y="180"/>
                  </a:lnTo>
                  <a:lnTo>
                    <a:pt x="266" y="170"/>
                  </a:lnTo>
                  <a:lnTo>
                    <a:pt x="264" y="166"/>
                  </a:lnTo>
                  <a:lnTo>
                    <a:pt x="263" y="163"/>
                  </a:lnTo>
                  <a:lnTo>
                    <a:pt x="263" y="160"/>
                  </a:lnTo>
                  <a:lnTo>
                    <a:pt x="263" y="158"/>
                  </a:lnTo>
                  <a:lnTo>
                    <a:pt x="257" y="163"/>
                  </a:lnTo>
                  <a:lnTo>
                    <a:pt x="252" y="169"/>
                  </a:lnTo>
                  <a:lnTo>
                    <a:pt x="246" y="175"/>
                  </a:lnTo>
                  <a:lnTo>
                    <a:pt x="242" y="179"/>
                  </a:lnTo>
                  <a:lnTo>
                    <a:pt x="237" y="180"/>
                  </a:lnTo>
                  <a:lnTo>
                    <a:pt x="230" y="177"/>
                  </a:lnTo>
                  <a:lnTo>
                    <a:pt x="225" y="170"/>
                  </a:lnTo>
                  <a:lnTo>
                    <a:pt x="223" y="160"/>
                  </a:lnTo>
                  <a:lnTo>
                    <a:pt x="219" y="163"/>
                  </a:lnTo>
                  <a:lnTo>
                    <a:pt x="215" y="165"/>
                  </a:lnTo>
                  <a:lnTo>
                    <a:pt x="212" y="167"/>
                  </a:lnTo>
                  <a:lnTo>
                    <a:pt x="210" y="170"/>
                  </a:lnTo>
                  <a:lnTo>
                    <a:pt x="208" y="170"/>
                  </a:lnTo>
                  <a:lnTo>
                    <a:pt x="203" y="167"/>
                  </a:lnTo>
                  <a:lnTo>
                    <a:pt x="199" y="162"/>
                  </a:lnTo>
                  <a:lnTo>
                    <a:pt x="198" y="153"/>
                  </a:lnTo>
                  <a:lnTo>
                    <a:pt x="202" y="141"/>
                  </a:lnTo>
                  <a:lnTo>
                    <a:pt x="209" y="125"/>
                  </a:lnTo>
                  <a:lnTo>
                    <a:pt x="218" y="111"/>
                  </a:lnTo>
                  <a:lnTo>
                    <a:pt x="220" y="102"/>
                  </a:lnTo>
                  <a:lnTo>
                    <a:pt x="210" y="114"/>
                  </a:lnTo>
                  <a:lnTo>
                    <a:pt x="200" y="125"/>
                  </a:lnTo>
                  <a:lnTo>
                    <a:pt x="191" y="135"/>
                  </a:lnTo>
                  <a:lnTo>
                    <a:pt x="183" y="141"/>
                  </a:lnTo>
                  <a:lnTo>
                    <a:pt x="179" y="142"/>
                  </a:lnTo>
                  <a:lnTo>
                    <a:pt x="172" y="143"/>
                  </a:lnTo>
                  <a:lnTo>
                    <a:pt x="164" y="145"/>
                  </a:lnTo>
                  <a:lnTo>
                    <a:pt x="154" y="145"/>
                  </a:lnTo>
                  <a:lnTo>
                    <a:pt x="144" y="146"/>
                  </a:lnTo>
                  <a:lnTo>
                    <a:pt x="134" y="146"/>
                  </a:lnTo>
                  <a:lnTo>
                    <a:pt x="122" y="146"/>
                  </a:lnTo>
                  <a:lnTo>
                    <a:pt x="114" y="145"/>
                  </a:lnTo>
                  <a:lnTo>
                    <a:pt x="105" y="142"/>
                  </a:lnTo>
                  <a:lnTo>
                    <a:pt x="96" y="139"/>
                  </a:lnTo>
                  <a:lnTo>
                    <a:pt x="84" y="135"/>
                  </a:lnTo>
                  <a:lnTo>
                    <a:pt x="74" y="131"/>
                  </a:lnTo>
                  <a:lnTo>
                    <a:pt x="64" y="128"/>
                  </a:lnTo>
                  <a:lnTo>
                    <a:pt x="54" y="125"/>
                  </a:lnTo>
                  <a:lnTo>
                    <a:pt x="46" y="125"/>
                  </a:lnTo>
                  <a:lnTo>
                    <a:pt x="39" y="125"/>
                  </a:lnTo>
                  <a:close/>
                </a:path>
              </a:pathLst>
            </a:custGeom>
            <a:solidFill>
              <a:srgbClr val="3399FF"/>
            </a:solidFill>
            <a:ln w="9525">
              <a:noFill/>
              <a:round/>
              <a:headEnd/>
              <a:tailEnd/>
            </a:ln>
          </p:spPr>
          <p:txBody>
            <a:bodyPr/>
            <a:lstStyle/>
            <a:p>
              <a:endParaRPr lang="zh-CN" altLang="en-US"/>
            </a:p>
          </p:txBody>
        </p:sp>
        <p:sp>
          <p:nvSpPr>
            <p:cNvPr id="24598" name="Freeform 75"/>
            <p:cNvSpPr>
              <a:spLocks/>
            </p:cNvSpPr>
            <p:nvPr/>
          </p:nvSpPr>
          <p:spPr bwMode="auto">
            <a:xfrm>
              <a:off x="3510" y="2156"/>
              <a:ext cx="10" cy="5"/>
            </a:xfrm>
            <a:custGeom>
              <a:avLst/>
              <a:gdLst>
                <a:gd name="T0" fmla="*/ 0 w 32"/>
                <a:gd name="T1" fmla="*/ 0 h 14"/>
                <a:gd name="T2" fmla="*/ 0 w 32"/>
                <a:gd name="T3" fmla="*/ 0 h 14"/>
                <a:gd name="T4" fmla="*/ 0 w 32"/>
                <a:gd name="T5" fmla="*/ 0 h 14"/>
                <a:gd name="T6" fmla="*/ 0 w 32"/>
                <a:gd name="T7" fmla="*/ 0 h 14"/>
                <a:gd name="T8" fmla="*/ 0 w 32"/>
                <a:gd name="T9" fmla="*/ 0 h 14"/>
                <a:gd name="T10" fmla="*/ 0 w 32"/>
                <a:gd name="T11" fmla="*/ 0 h 14"/>
                <a:gd name="T12" fmla="*/ 0 w 32"/>
                <a:gd name="T13" fmla="*/ 0 h 14"/>
                <a:gd name="T14" fmla="*/ 0 w 32"/>
                <a:gd name="T15" fmla="*/ 0 h 14"/>
                <a:gd name="T16" fmla="*/ 0 w 32"/>
                <a:gd name="T17" fmla="*/ 0 h 14"/>
                <a:gd name="T18" fmla="*/ 0 w 32"/>
                <a:gd name="T19" fmla="*/ 0 h 14"/>
                <a:gd name="T20" fmla="*/ 0 w 32"/>
                <a:gd name="T21" fmla="*/ 0 h 14"/>
                <a:gd name="T22" fmla="*/ 0 w 32"/>
                <a:gd name="T23" fmla="*/ 0 h 14"/>
                <a:gd name="T24" fmla="*/ 0 w 3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4"/>
                <a:gd name="T41" fmla="*/ 32 w 3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4">
                  <a:moveTo>
                    <a:pt x="11" y="14"/>
                  </a:moveTo>
                  <a:lnTo>
                    <a:pt x="8" y="10"/>
                  </a:lnTo>
                  <a:lnTo>
                    <a:pt x="5" y="5"/>
                  </a:lnTo>
                  <a:lnTo>
                    <a:pt x="3" y="2"/>
                  </a:lnTo>
                  <a:lnTo>
                    <a:pt x="0" y="0"/>
                  </a:lnTo>
                  <a:lnTo>
                    <a:pt x="7" y="1"/>
                  </a:lnTo>
                  <a:lnTo>
                    <a:pt x="17" y="2"/>
                  </a:lnTo>
                  <a:lnTo>
                    <a:pt x="25" y="5"/>
                  </a:lnTo>
                  <a:lnTo>
                    <a:pt x="32" y="8"/>
                  </a:lnTo>
                  <a:lnTo>
                    <a:pt x="30" y="10"/>
                  </a:lnTo>
                  <a:lnTo>
                    <a:pt x="24" y="11"/>
                  </a:lnTo>
                  <a:lnTo>
                    <a:pt x="18" y="12"/>
                  </a:lnTo>
                  <a:lnTo>
                    <a:pt x="11" y="14"/>
                  </a:lnTo>
                  <a:close/>
                </a:path>
              </a:pathLst>
            </a:custGeom>
            <a:solidFill>
              <a:srgbClr val="3399FF"/>
            </a:solidFill>
            <a:ln w="9525">
              <a:noFill/>
              <a:round/>
              <a:headEnd/>
              <a:tailEnd/>
            </a:ln>
          </p:spPr>
          <p:txBody>
            <a:bodyPr/>
            <a:lstStyle/>
            <a:p>
              <a:endParaRPr lang="zh-CN" altLang="en-US"/>
            </a:p>
          </p:txBody>
        </p:sp>
        <p:sp>
          <p:nvSpPr>
            <p:cNvPr id="24599" name="Freeform 76"/>
            <p:cNvSpPr>
              <a:spLocks/>
            </p:cNvSpPr>
            <p:nvPr/>
          </p:nvSpPr>
          <p:spPr bwMode="auto">
            <a:xfrm>
              <a:off x="3505" y="2027"/>
              <a:ext cx="18" cy="8"/>
            </a:xfrm>
            <a:custGeom>
              <a:avLst/>
              <a:gdLst>
                <a:gd name="T0" fmla="*/ 0 w 54"/>
                <a:gd name="T1" fmla="*/ 0 h 23"/>
                <a:gd name="T2" fmla="*/ 0 w 54"/>
                <a:gd name="T3" fmla="*/ 0 h 23"/>
                <a:gd name="T4" fmla="*/ 0 w 54"/>
                <a:gd name="T5" fmla="*/ 0 h 23"/>
                <a:gd name="T6" fmla="*/ 0 w 54"/>
                <a:gd name="T7" fmla="*/ 0 h 23"/>
                <a:gd name="T8" fmla="*/ 0 w 54"/>
                <a:gd name="T9" fmla="*/ 0 h 23"/>
                <a:gd name="T10" fmla="*/ 0 w 54"/>
                <a:gd name="T11" fmla="*/ 0 h 23"/>
                <a:gd name="T12" fmla="*/ 0 w 54"/>
                <a:gd name="T13" fmla="*/ 0 h 23"/>
                <a:gd name="T14" fmla="*/ 0 w 54"/>
                <a:gd name="T15" fmla="*/ 0 h 23"/>
                <a:gd name="T16" fmla="*/ 0 w 54"/>
                <a:gd name="T17" fmla="*/ 0 h 23"/>
                <a:gd name="T18" fmla="*/ 0 w 54"/>
                <a:gd name="T19" fmla="*/ 0 h 23"/>
                <a:gd name="T20" fmla="*/ 0 w 54"/>
                <a:gd name="T21" fmla="*/ 0 h 23"/>
                <a:gd name="T22" fmla="*/ 0 w 54"/>
                <a:gd name="T23" fmla="*/ 0 h 23"/>
                <a:gd name="T24" fmla="*/ 0 w 54"/>
                <a:gd name="T25" fmla="*/ 0 h 23"/>
                <a:gd name="T26" fmla="*/ 0 w 54"/>
                <a:gd name="T27" fmla="*/ 0 h 23"/>
                <a:gd name="T28" fmla="*/ 0 w 54"/>
                <a:gd name="T29" fmla="*/ 0 h 23"/>
                <a:gd name="T30" fmla="*/ 0 w 54"/>
                <a:gd name="T31" fmla="*/ 0 h 23"/>
                <a:gd name="T32" fmla="*/ 0 w 54"/>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3"/>
                <a:gd name="T53" fmla="*/ 54 w 5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3">
                  <a:moveTo>
                    <a:pt x="0" y="23"/>
                  </a:moveTo>
                  <a:lnTo>
                    <a:pt x="6" y="18"/>
                  </a:lnTo>
                  <a:lnTo>
                    <a:pt x="13" y="14"/>
                  </a:lnTo>
                  <a:lnTo>
                    <a:pt x="20" y="10"/>
                  </a:lnTo>
                  <a:lnTo>
                    <a:pt x="27" y="6"/>
                  </a:lnTo>
                  <a:lnTo>
                    <a:pt x="34" y="3"/>
                  </a:lnTo>
                  <a:lnTo>
                    <a:pt x="41" y="1"/>
                  </a:lnTo>
                  <a:lnTo>
                    <a:pt x="47" y="0"/>
                  </a:lnTo>
                  <a:lnTo>
                    <a:pt x="54" y="0"/>
                  </a:lnTo>
                  <a:lnTo>
                    <a:pt x="48" y="3"/>
                  </a:lnTo>
                  <a:lnTo>
                    <a:pt x="41" y="7"/>
                  </a:lnTo>
                  <a:lnTo>
                    <a:pt x="35" y="14"/>
                  </a:lnTo>
                  <a:lnTo>
                    <a:pt x="31" y="20"/>
                  </a:lnTo>
                  <a:lnTo>
                    <a:pt x="21" y="20"/>
                  </a:lnTo>
                  <a:lnTo>
                    <a:pt x="14" y="20"/>
                  </a:lnTo>
                  <a:lnTo>
                    <a:pt x="6" y="21"/>
                  </a:lnTo>
                  <a:lnTo>
                    <a:pt x="0" y="23"/>
                  </a:lnTo>
                  <a:close/>
                </a:path>
              </a:pathLst>
            </a:custGeom>
            <a:solidFill>
              <a:srgbClr val="3399FF"/>
            </a:solidFill>
            <a:ln w="9525">
              <a:noFill/>
              <a:round/>
              <a:headEnd/>
              <a:tailEnd/>
            </a:ln>
          </p:spPr>
          <p:txBody>
            <a:bodyPr/>
            <a:lstStyle/>
            <a:p>
              <a:endParaRPr lang="zh-CN" altLang="en-US"/>
            </a:p>
          </p:txBody>
        </p:sp>
        <p:sp>
          <p:nvSpPr>
            <p:cNvPr id="24600" name="Freeform 77"/>
            <p:cNvSpPr>
              <a:spLocks/>
            </p:cNvSpPr>
            <p:nvPr/>
          </p:nvSpPr>
          <p:spPr bwMode="auto">
            <a:xfrm>
              <a:off x="3853" y="2315"/>
              <a:ext cx="25" cy="23"/>
            </a:xfrm>
            <a:custGeom>
              <a:avLst/>
              <a:gdLst>
                <a:gd name="T0" fmla="*/ 0 w 77"/>
                <a:gd name="T1" fmla="*/ 0 h 70"/>
                <a:gd name="T2" fmla="*/ 0 w 77"/>
                <a:gd name="T3" fmla="*/ 0 h 70"/>
                <a:gd name="T4" fmla="*/ 0 w 77"/>
                <a:gd name="T5" fmla="*/ 0 h 70"/>
                <a:gd name="T6" fmla="*/ 0 w 77"/>
                <a:gd name="T7" fmla="*/ 0 h 70"/>
                <a:gd name="T8" fmla="*/ 0 w 77"/>
                <a:gd name="T9" fmla="*/ 0 h 70"/>
                <a:gd name="T10" fmla="*/ 0 w 77"/>
                <a:gd name="T11" fmla="*/ 0 h 70"/>
                <a:gd name="T12" fmla="*/ 0 w 77"/>
                <a:gd name="T13" fmla="*/ 0 h 70"/>
                <a:gd name="T14" fmla="*/ 0 w 77"/>
                <a:gd name="T15" fmla="*/ 0 h 70"/>
                <a:gd name="T16" fmla="*/ 0 w 77"/>
                <a:gd name="T17" fmla="*/ 0 h 70"/>
                <a:gd name="T18" fmla="*/ 0 w 77"/>
                <a:gd name="T19" fmla="*/ 0 h 70"/>
                <a:gd name="T20" fmla="*/ 0 w 77"/>
                <a:gd name="T21" fmla="*/ 0 h 70"/>
                <a:gd name="T22" fmla="*/ 0 w 77"/>
                <a:gd name="T23" fmla="*/ 0 h 70"/>
                <a:gd name="T24" fmla="*/ 0 w 77"/>
                <a:gd name="T25" fmla="*/ 0 h 70"/>
                <a:gd name="T26" fmla="*/ 0 w 77"/>
                <a:gd name="T27" fmla="*/ 0 h 70"/>
                <a:gd name="T28" fmla="*/ 0 w 77"/>
                <a:gd name="T29" fmla="*/ 0 h 70"/>
                <a:gd name="T30" fmla="*/ 0 w 77"/>
                <a:gd name="T31" fmla="*/ 0 h 70"/>
                <a:gd name="T32" fmla="*/ 0 w 77"/>
                <a:gd name="T33" fmla="*/ 0 h 70"/>
                <a:gd name="T34" fmla="*/ 0 w 77"/>
                <a:gd name="T35" fmla="*/ 0 h 70"/>
                <a:gd name="T36" fmla="*/ 0 w 77"/>
                <a:gd name="T37" fmla="*/ 0 h 70"/>
                <a:gd name="T38" fmla="*/ 0 w 77"/>
                <a:gd name="T39" fmla="*/ 0 h 70"/>
                <a:gd name="T40" fmla="*/ 0 w 77"/>
                <a:gd name="T41" fmla="*/ 0 h 70"/>
                <a:gd name="T42" fmla="*/ 0 w 77"/>
                <a:gd name="T43" fmla="*/ 0 h 70"/>
                <a:gd name="T44" fmla="*/ 0 w 77"/>
                <a:gd name="T45" fmla="*/ 0 h 70"/>
                <a:gd name="T46" fmla="*/ 0 w 77"/>
                <a:gd name="T47" fmla="*/ 0 h 70"/>
                <a:gd name="T48" fmla="*/ 0 w 77"/>
                <a:gd name="T49" fmla="*/ 0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70"/>
                <a:gd name="T77" fmla="*/ 77 w 77"/>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70">
                  <a:moveTo>
                    <a:pt x="0" y="61"/>
                  </a:moveTo>
                  <a:lnTo>
                    <a:pt x="13" y="66"/>
                  </a:lnTo>
                  <a:lnTo>
                    <a:pt x="26" y="64"/>
                  </a:lnTo>
                  <a:lnTo>
                    <a:pt x="39" y="60"/>
                  </a:lnTo>
                  <a:lnTo>
                    <a:pt x="49" y="53"/>
                  </a:lnTo>
                  <a:lnTo>
                    <a:pt x="56" y="46"/>
                  </a:lnTo>
                  <a:lnTo>
                    <a:pt x="60" y="39"/>
                  </a:lnTo>
                  <a:lnTo>
                    <a:pt x="59" y="33"/>
                  </a:lnTo>
                  <a:lnTo>
                    <a:pt x="52" y="30"/>
                  </a:lnTo>
                  <a:lnTo>
                    <a:pt x="57" y="25"/>
                  </a:lnTo>
                  <a:lnTo>
                    <a:pt x="66" y="15"/>
                  </a:lnTo>
                  <a:lnTo>
                    <a:pt x="73" y="6"/>
                  </a:lnTo>
                  <a:lnTo>
                    <a:pt x="77" y="0"/>
                  </a:lnTo>
                  <a:lnTo>
                    <a:pt x="76" y="6"/>
                  </a:lnTo>
                  <a:lnTo>
                    <a:pt x="74" y="13"/>
                  </a:lnTo>
                  <a:lnTo>
                    <a:pt x="71" y="17"/>
                  </a:lnTo>
                  <a:lnTo>
                    <a:pt x="69" y="22"/>
                  </a:lnTo>
                  <a:lnTo>
                    <a:pt x="69" y="33"/>
                  </a:lnTo>
                  <a:lnTo>
                    <a:pt x="64" y="44"/>
                  </a:lnTo>
                  <a:lnTo>
                    <a:pt x="59" y="54"/>
                  </a:lnTo>
                  <a:lnTo>
                    <a:pt x="50" y="63"/>
                  </a:lnTo>
                  <a:lnTo>
                    <a:pt x="39" y="69"/>
                  </a:lnTo>
                  <a:lnTo>
                    <a:pt x="27" y="70"/>
                  </a:lnTo>
                  <a:lnTo>
                    <a:pt x="15" y="69"/>
                  </a:lnTo>
                  <a:lnTo>
                    <a:pt x="0" y="61"/>
                  </a:lnTo>
                  <a:close/>
                </a:path>
              </a:pathLst>
            </a:custGeom>
            <a:solidFill>
              <a:srgbClr val="3399FF"/>
            </a:solidFill>
            <a:ln w="9525">
              <a:noFill/>
              <a:round/>
              <a:headEnd/>
              <a:tailEnd/>
            </a:ln>
          </p:spPr>
          <p:txBody>
            <a:bodyPr/>
            <a:lstStyle/>
            <a:p>
              <a:endParaRPr lang="zh-CN" altLang="en-US"/>
            </a:p>
          </p:txBody>
        </p:sp>
        <p:sp>
          <p:nvSpPr>
            <p:cNvPr id="24601" name="Freeform 78"/>
            <p:cNvSpPr>
              <a:spLocks/>
            </p:cNvSpPr>
            <p:nvPr/>
          </p:nvSpPr>
          <p:spPr bwMode="auto">
            <a:xfrm>
              <a:off x="3476" y="2095"/>
              <a:ext cx="6" cy="3"/>
            </a:xfrm>
            <a:custGeom>
              <a:avLst/>
              <a:gdLst>
                <a:gd name="T0" fmla="*/ 0 w 17"/>
                <a:gd name="T1" fmla="*/ 0 h 10"/>
                <a:gd name="T2" fmla="*/ 0 w 17"/>
                <a:gd name="T3" fmla="*/ 0 h 10"/>
                <a:gd name="T4" fmla="*/ 0 w 17"/>
                <a:gd name="T5" fmla="*/ 0 h 10"/>
                <a:gd name="T6" fmla="*/ 0 w 17"/>
                <a:gd name="T7" fmla="*/ 0 h 10"/>
                <a:gd name="T8" fmla="*/ 0 w 17"/>
                <a:gd name="T9" fmla="*/ 0 h 10"/>
                <a:gd name="T10" fmla="*/ 0 w 17"/>
                <a:gd name="T11" fmla="*/ 0 h 10"/>
                <a:gd name="T12" fmla="*/ 0 w 17"/>
                <a:gd name="T13" fmla="*/ 0 h 10"/>
                <a:gd name="T14" fmla="*/ 0 w 17"/>
                <a:gd name="T15" fmla="*/ 0 h 10"/>
                <a:gd name="T16" fmla="*/ 0 w 17"/>
                <a:gd name="T17" fmla="*/ 0 h 10"/>
                <a:gd name="T18" fmla="*/ 0 w 17"/>
                <a:gd name="T19" fmla="*/ 0 h 10"/>
                <a:gd name="T20" fmla="*/ 0 w 17"/>
                <a:gd name="T21" fmla="*/ 0 h 10"/>
                <a:gd name="T22" fmla="*/ 0 w 17"/>
                <a:gd name="T23" fmla="*/ 0 h 10"/>
                <a:gd name="T24" fmla="*/ 0 w 1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0"/>
                <a:gd name="T41" fmla="*/ 17 w 1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0">
                  <a:moveTo>
                    <a:pt x="0" y="10"/>
                  </a:moveTo>
                  <a:lnTo>
                    <a:pt x="3" y="7"/>
                  </a:lnTo>
                  <a:lnTo>
                    <a:pt x="4" y="4"/>
                  </a:lnTo>
                  <a:lnTo>
                    <a:pt x="7" y="3"/>
                  </a:lnTo>
                  <a:lnTo>
                    <a:pt x="9" y="0"/>
                  </a:lnTo>
                  <a:lnTo>
                    <a:pt x="11" y="0"/>
                  </a:lnTo>
                  <a:lnTo>
                    <a:pt x="13" y="0"/>
                  </a:lnTo>
                  <a:lnTo>
                    <a:pt x="16" y="0"/>
                  </a:lnTo>
                  <a:lnTo>
                    <a:pt x="17" y="0"/>
                  </a:lnTo>
                  <a:lnTo>
                    <a:pt x="13" y="3"/>
                  </a:lnTo>
                  <a:lnTo>
                    <a:pt x="9" y="5"/>
                  </a:lnTo>
                  <a:lnTo>
                    <a:pt x="4" y="8"/>
                  </a:lnTo>
                  <a:lnTo>
                    <a:pt x="0" y="10"/>
                  </a:lnTo>
                  <a:close/>
                </a:path>
              </a:pathLst>
            </a:custGeom>
            <a:solidFill>
              <a:srgbClr val="3399FF"/>
            </a:solidFill>
            <a:ln w="9525">
              <a:noFill/>
              <a:round/>
              <a:headEnd/>
              <a:tailEnd/>
            </a:ln>
          </p:spPr>
          <p:txBody>
            <a:bodyPr/>
            <a:lstStyle/>
            <a:p>
              <a:endParaRPr lang="zh-CN" altLang="en-US"/>
            </a:p>
          </p:txBody>
        </p:sp>
        <p:sp>
          <p:nvSpPr>
            <p:cNvPr id="24602" name="Freeform 79"/>
            <p:cNvSpPr>
              <a:spLocks/>
            </p:cNvSpPr>
            <p:nvPr/>
          </p:nvSpPr>
          <p:spPr bwMode="auto">
            <a:xfrm>
              <a:off x="3451" y="2957"/>
              <a:ext cx="26" cy="12"/>
            </a:xfrm>
            <a:custGeom>
              <a:avLst/>
              <a:gdLst>
                <a:gd name="T0" fmla="*/ 0 w 78"/>
                <a:gd name="T1" fmla="*/ 0 h 35"/>
                <a:gd name="T2" fmla="*/ 0 w 78"/>
                <a:gd name="T3" fmla="*/ 0 h 35"/>
                <a:gd name="T4" fmla="*/ 0 w 78"/>
                <a:gd name="T5" fmla="*/ 0 h 35"/>
                <a:gd name="T6" fmla="*/ 0 w 78"/>
                <a:gd name="T7" fmla="*/ 0 h 35"/>
                <a:gd name="T8" fmla="*/ 0 w 78"/>
                <a:gd name="T9" fmla="*/ 0 h 35"/>
                <a:gd name="T10" fmla="*/ 0 w 78"/>
                <a:gd name="T11" fmla="*/ 0 h 35"/>
                <a:gd name="T12" fmla="*/ 0 w 78"/>
                <a:gd name="T13" fmla="*/ 0 h 35"/>
                <a:gd name="T14" fmla="*/ 0 w 78"/>
                <a:gd name="T15" fmla="*/ 0 h 35"/>
                <a:gd name="T16" fmla="*/ 0 w 78"/>
                <a:gd name="T17" fmla="*/ 0 h 35"/>
                <a:gd name="T18" fmla="*/ 0 w 78"/>
                <a:gd name="T19" fmla="*/ 0 h 35"/>
                <a:gd name="T20" fmla="*/ 0 w 78"/>
                <a:gd name="T21" fmla="*/ 0 h 35"/>
                <a:gd name="T22" fmla="*/ 0 w 78"/>
                <a:gd name="T23" fmla="*/ 0 h 35"/>
                <a:gd name="T24" fmla="*/ 0 w 78"/>
                <a:gd name="T25" fmla="*/ 0 h 35"/>
                <a:gd name="T26" fmla="*/ 0 w 78"/>
                <a:gd name="T27" fmla="*/ 0 h 35"/>
                <a:gd name="T28" fmla="*/ 0 w 78"/>
                <a:gd name="T29" fmla="*/ 0 h 35"/>
                <a:gd name="T30" fmla="*/ 0 w 78"/>
                <a:gd name="T31" fmla="*/ 0 h 35"/>
                <a:gd name="T32" fmla="*/ 0 w 78"/>
                <a:gd name="T33" fmla="*/ 0 h 35"/>
                <a:gd name="T34" fmla="*/ 0 w 78"/>
                <a:gd name="T35" fmla="*/ 0 h 35"/>
                <a:gd name="T36" fmla="*/ 0 w 78"/>
                <a:gd name="T37" fmla="*/ 0 h 35"/>
                <a:gd name="T38" fmla="*/ 0 w 78"/>
                <a:gd name="T39" fmla="*/ 0 h 35"/>
                <a:gd name="T40" fmla="*/ 0 w 78"/>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
                <a:gd name="T64" fmla="*/ 0 h 35"/>
                <a:gd name="T65" fmla="*/ 78 w 78"/>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 h="35">
                  <a:moveTo>
                    <a:pt x="78" y="24"/>
                  </a:moveTo>
                  <a:lnTo>
                    <a:pt x="67" y="22"/>
                  </a:lnTo>
                  <a:lnTo>
                    <a:pt x="57" y="21"/>
                  </a:lnTo>
                  <a:lnTo>
                    <a:pt x="46" y="18"/>
                  </a:lnTo>
                  <a:lnTo>
                    <a:pt x="36" y="15"/>
                  </a:lnTo>
                  <a:lnTo>
                    <a:pt x="26" y="13"/>
                  </a:lnTo>
                  <a:lnTo>
                    <a:pt x="17" y="10"/>
                  </a:lnTo>
                  <a:lnTo>
                    <a:pt x="9" y="5"/>
                  </a:lnTo>
                  <a:lnTo>
                    <a:pt x="0" y="0"/>
                  </a:lnTo>
                  <a:lnTo>
                    <a:pt x="0" y="7"/>
                  </a:lnTo>
                  <a:lnTo>
                    <a:pt x="0" y="15"/>
                  </a:lnTo>
                  <a:lnTo>
                    <a:pt x="0" y="22"/>
                  </a:lnTo>
                  <a:lnTo>
                    <a:pt x="0" y="31"/>
                  </a:lnTo>
                  <a:lnTo>
                    <a:pt x="10" y="32"/>
                  </a:lnTo>
                  <a:lnTo>
                    <a:pt x="23" y="34"/>
                  </a:lnTo>
                  <a:lnTo>
                    <a:pt x="36" y="35"/>
                  </a:lnTo>
                  <a:lnTo>
                    <a:pt x="48" y="35"/>
                  </a:lnTo>
                  <a:lnTo>
                    <a:pt x="58" y="35"/>
                  </a:lnTo>
                  <a:lnTo>
                    <a:pt x="68" y="32"/>
                  </a:lnTo>
                  <a:lnTo>
                    <a:pt x="75" y="30"/>
                  </a:lnTo>
                  <a:lnTo>
                    <a:pt x="78" y="24"/>
                  </a:lnTo>
                  <a:close/>
                </a:path>
              </a:pathLst>
            </a:custGeom>
            <a:solidFill>
              <a:srgbClr val="3399FF"/>
            </a:solidFill>
            <a:ln w="9525">
              <a:noFill/>
              <a:round/>
              <a:headEnd/>
              <a:tailEnd/>
            </a:ln>
          </p:spPr>
          <p:txBody>
            <a:bodyPr/>
            <a:lstStyle/>
            <a:p>
              <a:endParaRPr lang="zh-CN" altLang="en-US"/>
            </a:p>
          </p:txBody>
        </p:sp>
        <p:sp>
          <p:nvSpPr>
            <p:cNvPr id="24603" name="Freeform 80"/>
            <p:cNvSpPr>
              <a:spLocks/>
            </p:cNvSpPr>
            <p:nvPr/>
          </p:nvSpPr>
          <p:spPr bwMode="auto">
            <a:xfrm>
              <a:off x="3863" y="2978"/>
              <a:ext cx="6" cy="29"/>
            </a:xfrm>
            <a:custGeom>
              <a:avLst/>
              <a:gdLst>
                <a:gd name="T0" fmla="*/ 0 w 18"/>
                <a:gd name="T1" fmla="*/ 0 h 86"/>
                <a:gd name="T2" fmla="*/ 0 w 18"/>
                <a:gd name="T3" fmla="*/ 0 h 86"/>
                <a:gd name="T4" fmla="*/ 0 w 18"/>
                <a:gd name="T5" fmla="*/ 0 h 86"/>
                <a:gd name="T6" fmla="*/ 0 w 18"/>
                <a:gd name="T7" fmla="*/ 0 h 86"/>
                <a:gd name="T8" fmla="*/ 0 w 18"/>
                <a:gd name="T9" fmla="*/ 0 h 86"/>
                <a:gd name="T10" fmla="*/ 0 w 18"/>
                <a:gd name="T11" fmla="*/ 0 h 86"/>
                <a:gd name="T12" fmla="*/ 0 w 18"/>
                <a:gd name="T13" fmla="*/ 0 h 86"/>
                <a:gd name="T14" fmla="*/ 0 w 18"/>
                <a:gd name="T15" fmla="*/ 0 h 86"/>
                <a:gd name="T16" fmla="*/ 0 w 18"/>
                <a:gd name="T17" fmla="*/ 0 h 86"/>
                <a:gd name="T18" fmla="*/ 0 w 18"/>
                <a:gd name="T19" fmla="*/ 0 h 86"/>
                <a:gd name="T20" fmla="*/ 0 w 18"/>
                <a:gd name="T21" fmla="*/ 0 h 86"/>
                <a:gd name="T22" fmla="*/ 0 w 18"/>
                <a:gd name="T23" fmla="*/ 0 h 86"/>
                <a:gd name="T24" fmla="*/ 0 w 1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6"/>
                <a:gd name="T41" fmla="*/ 18 w 18"/>
                <a:gd name="T42" fmla="*/ 86 h 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6">
                  <a:moveTo>
                    <a:pt x="0" y="0"/>
                  </a:moveTo>
                  <a:lnTo>
                    <a:pt x="11" y="19"/>
                  </a:lnTo>
                  <a:lnTo>
                    <a:pt x="15" y="38"/>
                  </a:lnTo>
                  <a:lnTo>
                    <a:pt x="18" y="53"/>
                  </a:lnTo>
                  <a:lnTo>
                    <a:pt x="18" y="63"/>
                  </a:lnTo>
                  <a:lnTo>
                    <a:pt x="17" y="69"/>
                  </a:lnTo>
                  <a:lnTo>
                    <a:pt x="15" y="76"/>
                  </a:lnTo>
                  <a:lnTo>
                    <a:pt x="11" y="82"/>
                  </a:lnTo>
                  <a:lnTo>
                    <a:pt x="7" y="86"/>
                  </a:lnTo>
                  <a:lnTo>
                    <a:pt x="7" y="66"/>
                  </a:lnTo>
                  <a:lnTo>
                    <a:pt x="7" y="42"/>
                  </a:lnTo>
                  <a:lnTo>
                    <a:pt x="5" y="18"/>
                  </a:lnTo>
                  <a:lnTo>
                    <a:pt x="0" y="0"/>
                  </a:lnTo>
                  <a:close/>
                </a:path>
              </a:pathLst>
            </a:custGeom>
            <a:solidFill>
              <a:srgbClr val="3399FF"/>
            </a:solidFill>
            <a:ln w="9525">
              <a:noFill/>
              <a:round/>
              <a:headEnd/>
              <a:tailEnd/>
            </a:ln>
          </p:spPr>
          <p:txBody>
            <a:bodyPr/>
            <a:lstStyle/>
            <a:p>
              <a:endParaRPr lang="zh-CN" altLang="en-US"/>
            </a:p>
          </p:txBody>
        </p:sp>
        <p:sp>
          <p:nvSpPr>
            <p:cNvPr id="24604" name="Freeform 81"/>
            <p:cNvSpPr>
              <a:spLocks/>
            </p:cNvSpPr>
            <p:nvPr/>
          </p:nvSpPr>
          <p:spPr bwMode="auto">
            <a:xfrm>
              <a:off x="3412" y="2438"/>
              <a:ext cx="412" cy="527"/>
            </a:xfrm>
            <a:custGeom>
              <a:avLst/>
              <a:gdLst>
                <a:gd name="T0" fmla="*/ 1 w 1238"/>
                <a:gd name="T1" fmla="*/ 1 h 1583"/>
                <a:gd name="T2" fmla="*/ 1 w 1238"/>
                <a:gd name="T3" fmla="*/ 0 h 1583"/>
                <a:gd name="T4" fmla="*/ 1 w 1238"/>
                <a:gd name="T5" fmla="*/ 0 h 1583"/>
                <a:gd name="T6" fmla="*/ 2 w 1238"/>
                <a:gd name="T7" fmla="*/ 0 h 1583"/>
                <a:gd name="T8" fmla="*/ 2 w 1238"/>
                <a:gd name="T9" fmla="*/ 0 h 1583"/>
                <a:gd name="T10" fmla="*/ 3 w 1238"/>
                <a:gd name="T11" fmla="*/ 0 h 1583"/>
                <a:gd name="T12" fmla="*/ 3 w 1238"/>
                <a:gd name="T13" fmla="*/ 1 h 1583"/>
                <a:gd name="T14" fmla="*/ 3 w 1238"/>
                <a:gd name="T15" fmla="*/ 2 h 1583"/>
                <a:gd name="T16" fmla="*/ 3 w 1238"/>
                <a:gd name="T17" fmla="*/ 3 h 1583"/>
                <a:gd name="T18" fmla="*/ 4 w 1238"/>
                <a:gd name="T19" fmla="*/ 3 h 1583"/>
                <a:gd name="T20" fmla="*/ 4 w 1238"/>
                <a:gd name="T21" fmla="*/ 4 h 1583"/>
                <a:gd name="T22" fmla="*/ 4 w 1238"/>
                <a:gd name="T23" fmla="*/ 4 h 1583"/>
                <a:gd name="T24" fmla="*/ 4 w 1238"/>
                <a:gd name="T25" fmla="*/ 4 h 1583"/>
                <a:gd name="T26" fmla="*/ 4 w 1238"/>
                <a:gd name="T27" fmla="*/ 4 h 1583"/>
                <a:gd name="T28" fmla="*/ 4 w 1238"/>
                <a:gd name="T29" fmla="*/ 4 h 1583"/>
                <a:gd name="T30" fmla="*/ 4 w 1238"/>
                <a:gd name="T31" fmla="*/ 5 h 1583"/>
                <a:gd name="T32" fmla="*/ 4 w 1238"/>
                <a:gd name="T33" fmla="*/ 5 h 1583"/>
                <a:gd name="T34" fmla="*/ 5 w 1238"/>
                <a:gd name="T35" fmla="*/ 5 h 1583"/>
                <a:gd name="T36" fmla="*/ 5 w 1238"/>
                <a:gd name="T37" fmla="*/ 5 h 1583"/>
                <a:gd name="T38" fmla="*/ 5 w 1238"/>
                <a:gd name="T39" fmla="*/ 5 h 1583"/>
                <a:gd name="T40" fmla="*/ 5 w 1238"/>
                <a:gd name="T41" fmla="*/ 6 h 1583"/>
                <a:gd name="T42" fmla="*/ 5 w 1238"/>
                <a:gd name="T43" fmla="*/ 6 h 1583"/>
                <a:gd name="T44" fmla="*/ 5 w 1238"/>
                <a:gd name="T45" fmla="*/ 6 h 1583"/>
                <a:gd name="T46" fmla="*/ 4 w 1238"/>
                <a:gd name="T47" fmla="*/ 6 h 1583"/>
                <a:gd name="T48" fmla="*/ 4 w 1238"/>
                <a:gd name="T49" fmla="*/ 6 h 1583"/>
                <a:gd name="T50" fmla="*/ 4 w 1238"/>
                <a:gd name="T51" fmla="*/ 6 h 1583"/>
                <a:gd name="T52" fmla="*/ 4 w 1238"/>
                <a:gd name="T53" fmla="*/ 6 h 1583"/>
                <a:gd name="T54" fmla="*/ 4 w 1238"/>
                <a:gd name="T55" fmla="*/ 5 h 1583"/>
                <a:gd name="T56" fmla="*/ 4 w 1238"/>
                <a:gd name="T57" fmla="*/ 5 h 1583"/>
                <a:gd name="T58" fmla="*/ 3 w 1238"/>
                <a:gd name="T59" fmla="*/ 5 h 1583"/>
                <a:gd name="T60" fmla="*/ 3 w 1238"/>
                <a:gd name="T61" fmla="*/ 5 h 1583"/>
                <a:gd name="T62" fmla="*/ 3 w 1238"/>
                <a:gd name="T63" fmla="*/ 4 h 1583"/>
                <a:gd name="T64" fmla="*/ 3 w 1238"/>
                <a:gd name="T65" fmla="*/ 4 h 1583"/>
                <a:gd name="T66" fmla="*/ 2 w 1238"/>
                <a:gd name="T67" fmla="*/ 4 h 1583"/>
                <a:gd name="T68" fmla="*/ 2 w 1238"/>
                <a:gd name="T69" fmla="*/ 3 h 1583"/>
                <a:gd name="T70" fmla="*/ 2 w 1238"/>
                <a:gd name="T71" fmla="*/ 2 h 1583"/>
                <a:gd name="T72" fmla="*/ 2 w 1238"/>
                <a:gd name="T73" fmla="*/ 3 h 1583"/>
                <a:gd name="T74" fmla="*/ 1 w 1238"/>
                <a:gd name="T75" fmla="*/ 3 h 1583"/>
                <a:gd name="T76" fmla="*/ 1 w 1238"/>
                <a:gd name="T77" fmla="*/ 4 h 1583"/>
                <a:gd name="T78" fmla="*/ 1 w 1238"/>
                <a:gd name="T79" fmla="*/ 4 h 1583"/>
                <a:gd name="T80" fmla="*/ 2 w 1238"/>
                <a:gd name="T81" fmla="*/ 5 h 1583"/>
                <a:gd name="T82" fmla="*/ 2 w 1238"/>
                <a:gd name="T83" fmla="*/ 6 h 1583"/>
                <a:gd name="T84" fmla="*/ 2 w 1238"/>
                <a:gd name="T85" fmla="*/ 6 h 1583"/>
                <a:gd name="T86" fmla="*/ 1 w 1238"/>
                <a:gd name="T87" fmla="*/ 6 h 1583"/>
                <a:gd name="T88" fmla="*/ 1 w 1238"/>
                <a:gd name="T89" fmla="*/ 6 h 1583"/>
                <a:gd name="T90" fmla="*/ 0 w 1238"/>
                <a:gd name="T91" fmla="*/ 6 h 1583"/>
                <a:gd name="T92" fmla="*/ 1 w 1238"/>
                <a:gd name="T93" fmla="*/ 6 h 1583"/>
                <a:gd name="T94" fmla="*/ 1 w 1238"/>
                <a:gd name="T95" fmla="*/ 5 h 1583"/>
                <a:gd name="T96" fmla="*/ 0 w 1238"/>
                <a:gd name="T97" fmla="*/ 5 h 1583"/>
                <a:gd name="T98" fmla="*/ 0 w 1238"/>
                <a:gd name="T99" fmla="*/ 4 h 1583"/>
                <a:gd name="T100" fmla="*/ 0 w 1238"/>
                <a:gd name="T101" fmla="*/ 3 h 1583"/>
                <a:gd name="T102" fmla="*/ 0 w 1238"/>
                <a:gd name="T103" fmla="*/ 2 h 1583"/>
                <a:gd name="T104" fmla="*/ 1 w 1238"/>
                <a:gd name="T105" fmla="*/ 1 h 15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38"/>
                <a:gd name="T160" fmla="*/ 0 h 1583"/>
                <a:gd name="T161" fmla="*/ 1238 w 1238"/>
                <a:gd name="T162" fmla="*/ 1583 h 15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38" h="1583">
                  <a:moveTo>
                    <a:pt x="172" y="242"/>
                  </a:moveTo>
                  <a:lnTo>
                    <a:pt x="176" y="231"/>
                  </a:lnTo>
                  <a:lnTo>
                    <a:pt x="182" y="218"/>
                  </a:lnTo>
                  <a:lnTo>
                    <a:pt x="187" y="202"/>
                  </a:lnTo>
                  <a:lnTo>
                    <a:pt x="193" y="184"/>
                  </a:lnTo>
                  <a:lnTo>
                    <a:pt x="199" y="154"/>
                  </a:lnTo>
                  <a:lnTo>
                    <a:pt x="199" y="124"/>
                  </a:lnTo>
                  <a:lnTo>
                    <a:pt x="197" y="97"/>
                  </a:lnTo>
                  <a:lnTo>
                    <a:pt x="193" y="73"/>
                  </a:lnTo>
                  <a:lnTo>
                    <a:pt x="190" y="61"/>
                  </a:lnTo>
                  <a:lnTo>
                    <a:pt x="190" y="44"/>
                  </a:lnTo>
                  <a:lnTo>
                    <a:pt x="190" y="22"/>
                  </a:lnTo>
                  <a:lnTo>
                    <a:pt x="192" y="0"/>
                  </a:lnTo>
                  <a:lnTo>
                    <a:pt x="221" y="5"/>
                  </a:lnTo>
                  <a:lnTo>
                    <a:pt x="253" y="11"/>
                  </a:lnTo>
                  <a:lnTo>
                    <a:pt x="285" y="15"/>
                  </a:lnTo>
                  <a:lnTo>
                    <a:pt x="319" y="18"/>
                  </a:lnTo>
                  <a:lnTo>
                    <a:pt x="353" y="21"/>
                  </a:lnTo>
                  <a:lnTo>
                    <a:pt x="387" y="24"/>
                  </a:lnTo>
                  <a:lnTo>
                    <a:pt x="423" y="25"/>
                  </a:lnTo>
                  <a:lnTo>
                    <a:pt x="457" y="25"/>
                  </a:lnTo>
                  <a:lnTo>
                    <a:pt x="489" y="25"/>
                  </a:lnTo>
                  <a:lnTo>
                    <a:pt x="521" y="25"/>
                  </a:lnTo>
                  <a:lnTo>
                    <a:pt x="552" y="24"/>
                  </a:lnTo>
                  <a:lnTo>
                    <a:pt x="580" y="21"/>
                  </a:lnTo>
                  <a:lnTo>
                    <a:pt x="607" y="18"/>
                  </a:lnTo>
                  <a:lnTo>
                    <a:pt x="631" y="15"/>
                  </a:lnTo>
                  <a:lnTo>
                    <a:pt x="653" y="11"/>
                  </a:lnTo>
                  <a:lnTo>
                    <a:pt x="670" y="5"/>
                  </a:lnTo>
                  <a:lnTo>
                    <a:pt x="682" y="44"/>
                  </a:lnTo>
                  <a:lnTo>
                    <a:pt x="698" y="99"/>
                  </a:lnTo>
                  <a:lnTo>
                    <a:pt x="715" y="163"/>
                  </a:lnTo>
                  <a:lnTo>
                    <a:pt x="732" y="231"/>
                  </a:lnTo>
                  <a:lnTo>
                    <a:pt x="748" y="296"/>
                  </a:lnTo>
                  <a:lnTo>
                    <a:pt x="762" y="354"/>
                  </a:lnTo>
                  <a:lnTo>
                    <a:pt x="772" y="398"/>
                  </a:lnTo>
                  <a:lnTo>
                    <a:pt x="776" y="424"/>
                  </a:lnTo>
                  <a:lnTo>
                    <a:pt x="779" y="443"/>
                  </a:lnTo>
                  <a:lnTo>
                    <a:pt x="783" y="473"/>
                  </a:lnTo>
                  <a:lnTo>
                    <a:pt x="789" y="509"/>
                  </a:lnTo>
                  <a:lnTo>
                    <a:pt x="796" y="547"/>
                  </a:lnTo>
                  <a:lnTo>
                    <a:pt x="803" y="587"/>
                  </a:lnTo>
                  <a:lnTo>
                    <a:pt x="810" y="622"/>
                  </a:lnTo>
                  <a:lnTo>
                    <a:pt x="817" y="652"/>
                  </a:lnTo>
                  <a:lnTo>
                    <a:pt x="823" y="672"/>
                  </a:lnTo>
                  <a:lnTo>
                    <a:pt x="828" y="693"/>
                  </a:lnTo>
                  <a:lnTo>
                    <a:pt x="837" y="724"/>
                  </a:lnTo>
                  <a:lnTo>
                    <a:pt x="847" y="761"/>
                  </a:lnTo>
                  <a:lnTo>
                    <a:pt x="857" y="801"/>
                  </a:lnTo>
                  <a:lnTo>
                    <a:pt x="867" y="839"/>
                  </a:lnTo>
                  <a:lnTo>
                    <a:pt x="877" y="872"/>
                  </a:lnTo>
                  <a:lnTo>
                    <a:pt x="884" y="896"/>
                  </a:lnTo>
                  <a:lnTo>
                    <a:pt x="888" y="908"/>
                  </a:lnTo>
                  <a:lnTo>
                    <a:pt x="895" y="913"/>
                  </a:lnTo>
                  <a:lnTo>
                    <a:pt x="902" y="918"/>
                  </a:lnTo>
                  <a:lnTo>
                    <a:pt x="909" y="924"/>
                  </a:lnTo>
                  <a:lnTo>
                    <a:pt x="915" y="928"/>
                  </a:lnTo>
                  <a:lnTo>
                    <a:pt x="919" y="934"/>
                  </a:lnTo>
                  <a:lnTo>
                    <a:pt x="925" y="938"/>
                  </a:lnTo>
                  <a:lnTo>
                    <a:pt x="928" y="942"/>
                  </a:lnTo>
                  <a:lnTo>
                    <a:pt x="931" y="945"/>
                  </a:lnTo>
                  <a:lnTo>
                    <a:pt x="935" y="951"/>
                  </a:lnTo>
                  <a:lnTo>
                    <a:pt x="939" y="957"/>
                  </a:lnTo>
                  <a:lnTo>
                    <a:pt x="946" y="961"/>
                  </a:lnTo>
                  <a:lnTo>
                    <a:pt x="952" y="965"/>
                  </a:lnTo>
                  <a:lnTo>
                    <a:pt x="958" y="969"/>
                  </a:lnTo>
                  <a:lnTo>
                    <a:pt x="963" y="975"/>
                  </a:lnTo>
                  <a:lnTo>
                    <a:pt x="967" y="981"/>
                  </a:lnTo>
                  <a:lnTo>
                    <a:pt x="972" y="986"/>
                  </a:lnTo>
                  <a:lnTo>
                    <a:pt x="977" y="1005"/>
                  </a:lnTo>
                  <a:lnTo>
                    <a:pt x="987" y="1035"/>
                  </a:lnTo>
                  <a:lnTo>
                    <a:pt x="999" y="1066"/>
                  </a:lnTo>
                  <a:lnTo>
                    <a:pt x="1007" y="1083"/>
                  </a:lnTo>
                  <a:lnTo>
                    <a:pt x="1013" y="1087"/>
                  </a:lnTo>
                  <a:lnTo>
                    <a:pt x="1020" y="1093"/>
                  </a:lnTo>
                  <a:lnTo>
                    <a:pt x="1028" y="1100"/>
                  </a:lnTo>
                  <a:lnTo>
                    <a:pt x="1038" y="1107"/>
                  </a:lnTo>
                  <a:lnTo>
                    <a:pt x="1047" y="1115"/>
                  </a:lnTo>
                  <a:lnTo>
                    <a:pt x="1057" y="1123"/>
                  </a:lnTo>
                  <a:lnTo>
                    <a:pt x="1064" y="1131"/>
                  </a:lnTo>
                  <a:lnTo>
                    <a:pt x="1070" y="1138"/>
                  </a:lnTo>
                  <a:lnTo>
                    <a:pt x="1075" y="1147"/>
                  </a:lnTo>
                  <a:lnTo>
                    <a:pt x="1081" y="1157"/>
                  </a:lnTo>
                  <a:lnTo>
                    <a:pt x="1088" y="1169"/>
                  </a:lnTo>
                  <a:lnTo>
                    <a:pt x="1098" y="1182"/>
                  </a:lnTo>
                  <a:lnTo>
                    <a:pt x="1106" y="1195"/>
                  </a:lnTo>
                  <a:lnTo>
                    <a:pt x="1116" y="1208"/>
                  </a:lnTo>
                  <a:lnTo>
                    <a:pt x="1128" y="1218"/>
                  </a:lnTo>
                  <a:lnTo>
                    <a:pt x="1138" y="1225"/>
                  </a:lnTo>
                  <a:lnTo>
                    <a:pt x="1150" y="1232"/>
                  </a:lnTo>
                  <a:lnTo>
                    <a:pt x="1165" y="1240"/>
                  </a:lnTo>
                  <a:lnTo>
                    <a:pt x="1179" y="1250"/>
                  </a:lnTo>
                  <a:lnTo>
                    <a:pt x="1194" y="1261"/>
                  </a:lnTo>
                  <a:lnTo>
                    <a:pt x="1210" y="1271"/>
                  </a:lnTo>
                  <a:lnTo>
                    <a:pt x="1223" y="1281"/>
                  </a:lnTo>
                  <a:lnTo>
                    <a:pt x="1233" y="1288"/>
                  </a:lnTo>
                  <a:lnTo>
                    <a:pt x="1238" y="1293"/>
                  </a:lnTo>
                  <a:lnTo>
                    <a:pt x="1231" y="1304"/>
                  </a:lnTo>
                  <a:lnTo>
                    <a:pt x="1226" y="1317"/>
                  </a:lnTo>
                  <a:lnTo>
                    <a:pt x="1220" y="1330"/>
                  </a:lnTo>
                  <a:lnTo>
                    <a:pt x="1216" y="1341"/>
                  </a:lnTo>
                  <a:lnTo>
                    <a:pt x="1213" y="1352"/>
                  </a:lnTo>
                  <a:lnTo>
                    <a:pt x="1209" y="1365"/>
                  </a:lnTo>
                  <a:lnTo>
                    <a:pt x="1204" y="1378"/>
                  </a:lnTo>
                  <a:lnTo>
                    <a:pt x="1199" y="1388"/>
                  </a:lnTo>
                  <a:lnTo>
                    <a:pt x="1190" y="1398"/>
                  </a:lnTo>
                  <a:lnTo>
                    <a:pt x="1183" y="1406"/>
                  </a:lnTo>
                  <a:lnTo>
                    <a:pt x="1175" y="1416"/>
                  </a:lnTo>
                  <a:lnTo>
                    <a:pt x="1166" y="1422"/>
                  </a:lnTo>
                  <a:lnTo>
                    <a:pt x="1162" y="1426"/>
                  </a:lnTo>
                  <a:lnTo>
                    <a:pt x="1156" y="1432"/>
                  </a:lnTo>
                  <a:lnTo>
                    <a:pt x="1149" y="1437"/>
                  </a:lnTo>
                  <a:lnTo>
                    <a:pt x="1142" y="1444"/>
                  </a:lnTo>
                  <a:lnTo>
                    <a:pt x="1138" y="1450"/>
                  </a:lnTo>
                  <a:lnTo>
                    <a:pt x="1131" y="1457"/>
                  </a:lnTo>
                  <a:lnTo>
                    <a:pt x="1121" y="1466"/>
                  </a:lnTo>
                  <a:lnTo>
                    <a:pt x="1111" y="1474"/>
                  </a:lnTo>
                  <a:lnTo>
                    <a:pt x="1101" y="1483"/>
                  </a:lnTo>
                  <a:lnTo>
                    <a:pt x="1092" y="1490"/>
                  </a:lnTo>
                  <a:lnTo>
                    <a:pt x="1085" y="1497"/>
                  </a:lnTo>
                  <a:lnTo>
                    <a:pt x="1080" y="1503"/>
                  </a:lnTo>
                  <a:lnTo>
                    <a:pt x="1077" y="1504"/>
                  </a:lnTo>
                  <a:lnTo>
                    <a:pt x="1072" y="1505"/>
                  </a:lnTo>
                  <a:lnTo>
                    <a:pt x="1068" y="1507"/>
                  </a:lnTo>
                  <a:lnTo>
                    <a:pt x="1064" y="1508"/>
                  </a:lnTo>
                  <a:lnTo>
                    <a:pt x="1055" y="1495"/>
                  </a:lnTo>
                  <a:lnTo>
                    <a:pt x="1044" y="1480"/>
                  </a:lnTo>
                  <a:lnTo>
                    <a:pt x="1033" y="1460"/>
                  </a:lnTo>
                  <a:lnTo>
                    <a:pt x="1020" y="1440"/>
                  </a:lnTo>
                  <a:lnTo>
                    <a:pt x="1009" y="1420"/>
                  </a:lnTo>
                  <a:lnTo>
                    <a:pt x="1000" y="1400"/>
                  </a:lnTo>
                  <a:lnTo>
                    <a:pt x="993" y="1385"/>
                  </a:lnTo>
                  <a:lnTo>
                    <a:pt x="989" y="1372"/>
                  </a:lnTo>
                  <a:lnTo>
                    <a:pt x="983" y="1368"/>
                  </a:lnTo>
                  <a:lnTo>
                    <a:pt x="976" y="1364"/>
                  </a:lnTo>
                  <a:lnTo>
                    <a:pt x="967" y="1358"/>
                  </a:lnTo>
                  <a:lnTo>
                    <a:pt x="958" y="1351"/>
                  </a:lnTo>
                  <a:lnTo>
                    <a:pt x="948" y="1344"/>
                  </a:lnTo>
                  <a:lnTo>
                    <a:pt x="936" y="1337"/>
                  </a:lnTo>
                  <a:lnTo>
                    <a:pt x="925" y="1330"/>
                  </a:lnTo>
                  <a:lnTo>
                    <a:pt x="912" y="1321"/>
                  </a:lnTo>
                  <a:lnTo>
                    <a:pt x="899" y="1311"/>
                  </a:lnTo>
                  <a:lnTo>
                    <a:pt x="885" y="1303"/>
                  </a:lnTo>
                  <a:lnTo>
                    <a:pt x="874" y="1293"/>
                  </a:lnTo>
                  <a:lnTo>
                    <a:pt x="861" y="1284"/>
                  </a:lnTo>
                  <a:lnTo>
                    <a:pt x="851" y="1277"/>
                  </a:lnTo>
                  <a:lnTo>
                    <a:pt x="843" y="1270"/>
                  </a:lnTo>
                  <a:lnTo>
                    <a:pt x="834" y="1264"/>
                  </a:lnTo>
                  <a:lnTo>
                    <a:pt x="830" y="1260"/>
                  </a:lnTo>
                  <a:lnTo>
                    <a:pt x="816" y="1244"/>
                  </a:lnTo>
                  <a:lnTo>
                    <a:pt x="804" y="1225"/>
                  </a:lnTo>
                  <a:lnTo>
                    <a:pt x="796" y="1202"/>
                  </a:lnTo>
                  <a:lnTo>
                    <a:pt x="796" y="1181"/>
                  </a:lnTo>
                  <a:lnTo>
                    <a:pt x="773" y="1158"/>
                  </a:lnTo>
                  <a:lnTo>
                    <a:pt x="750" y="1131"/>
                  </a:lnTo>
                  <a:lnTo>
                    <a:pt x="731" y="1103"/>
                  </a:lnTo>
                  <a:lnTo>
                    <a:pt x="712" y="1072"/>
                  </a:lnTo>
                  <a:lnTo>
                    <a:pt x="697" y="1042"/>
                  </a:lnTo>
                  <a:lnTo>
                    <a:pt x="684" y="1015"/>
                  </a:lnTo>
                  <a:lnTo>
                    <a:pt x="674" y="991"/>
                  </a:lnTo>
                  <a:lnTo>
                    <a:pt x="670" y="972"/>
                  </a:lnTo>
                  <a:lnTo>
                    <a:pt x="664" y="968"/>
                  </a:lnTo>
                  <a:lnTo>
                    <a:pt x="658" y="962"/>
                  </a:lnTo>
                  <a:lnTo>
                    <a:pt x="653" y="958"/>
                  </a:lnTo>
                  <a:lnTo>
                    <a:pt x="647" y="952"/>
                  </a:lnTo>
                  <a:lnTo>
                    <a:pt x="634" y="937"/>
                  </a:lnTo>
                  <a:lnTo>
                    <a:pt x="623" y="921"/>
                  </a:lnTo>
                  <a:lnTo>
                    <a:pt x="611" y="904"/>
                  </a:lnTo>
                  <a:lnTo>
                    <a:pt x="603" y="889"/>
                  </a:lnTo>
                  <a:lnTo>
                    <a:pt x="594" y="873"/>
                  </a:lnTo>
                  <a:lnTo>
                    <a:pt x="587" y="860"/>
                  </a:lnTo>
                  <a:lnTo>
                    <a:pt x="580" y="849"/>
                  </a:lnTo>
                  <a:lnTo>
                    <a:pt x="576" y="842"/>
                  </a:lnTo>
                  <a:lnTo>
                    <a:pt x="567" y="822"/>
                  </a:lnTo>
                  <a:lnTo>
                    <a:pt x="553" y="782"/>
                  </a:lnTo>
                  <a:lnTo>
                    <a:pt x="535" y="728"/>
                  </a:lnTo>
                  <a:lnTo>
                    <a:pt x="515" y="666"/>
                  </a:lnTo>
                  <a:lnTo>
                    <a:pt x="497" y="604"/>
                  </a:lnTo>
                  <a:lnTo>
                    <a:pt x="480" y="544"/>
                  </a:lnTo>
                  <a:lnTo>
                    <a:pt x="468" y="496"/>
                  </a:lnTo>
                  <a:lnTo>
                    <a:pt x="463" y="465"/>
                  </a:lnTo>
                  <a:lnTo>
                    <a:pt x="444" y="503"/>
                  </a:lnTo>
                  <a:lnTo>
                    <a:pt x="421" y="554"/>
                  </a:lnTo>
                  <a:lnTo>
                    <a:pt x="396" y="609"/>
                  </a:lnTo>
                  <a:lnTo>
                    <a:pt x="370" y="667"/>
                  </a:lnTo>
                  <a:lnTo>
                    <a:pt x="345" y="723"/>
                  </a:lnTo>
                  <a:lnTo>
                    <a:pt x="324" y="770"/>
                  </a:lnTo>
                  <a:lnTo>
                    <a:pt x="308" y="804"/>
                  </a:lnTo>
                  <a:lnTo>
                    <a:pt x="298" y="821"/>
                  </a:lnTo>
                  <a:lnTo>
                    <a:pt x="289" y="830"/>
                  </a:lnTo>
                  <a:lnTo>
                    <a:pt x="282" y="839"/>
                  </a:lnTo>
                  <a:lnTo>
                    <a:pt x="275" y="849"/>
                  </a:lnTo>
                  <a:lnTo>
                    <a:pt x="270" y="859"/>
                  </a:lnTo>
                  <a:lnTo>
                    <a:pt x="267" y="873"/>
                  </a:lnTo>
                  <a:lnTo>
                    <a:pt x="267" y="889"/>
                  </a:lnTo>
                  <a:lnTo>
                    <a:pt x="272" y="908"/>
                  </a:lnTo>
                  <a:lnTo>
                    <a:pt x="284" y="933"/>
                  </a:lnTo>
                  <a:lnTo>
                    <a:pt x="294" y="954"/>
                  </a:lnTo>
                  <a:lnTo>
                    <a:pt x="306" y="982"/>
                  </a:lnTo>
                  <a:lnTo>
                    <a:pt x="321" y="1016"/>
                  </a:lnTo>
                  <a:lnTo>
                    <a:pt x="335" y="1053"/>
                  </a:lnTo>
                  <a:lnTo>
                    <a:pt x="348" y="1091"/>
                  </a:lnTo>
                  <a:lnTo>
                    <a:pt x="359" y="1125"/>
                  </a:lnTo>
                  <a:lnTo>
                    <a:pt x="367" y="1155"/>
                  </a:lnTo>
                  <a:lnTo>
                    <a:pt x="372" y="1178"/>
                  </a:lnTo>
                  <a:lnTo>
                    <a:pt x="376" y="1209"/>
                  </a:lnTo>
                  <a:lnTo>
                    <a:pt x="382" y="1256"/>
                  </a:lnTo>
                  <a:lnTo>
                    <a:pt x="389" y="1314"/>
                  </a:lnTo>
                  <a:lnTo>
                    <a:pt x="397" y="1375"/>
                  </a:lnTo>
                  <a:lnTo>
                    <a:pt x="404" y="1434"/>
                  </a:lnTo>
                  <a:lnTo>
                    <a:pt x="410" y="1488"/>
                  </a:lnTo>
                  <a:lnTo>
                    <a:pt x="414" y="1528"/>
                  </a:lnTo>
                  <a:lnTo>
                    <a:pt x="416" y="1548"/>
                  </a:lnTo>
                  <a:lnTo>
                    <a:pt x="411" y="1551"/>
                  </a:lnTo>
                  <a:lnTo>
                    <a:pt x="402" y="1554"/>
                  </a:lnTo>
                  <a:lnTo>
                    <a:pt x="390" y="1558"/>
                  </a:lnTo>
                  <a:lnTo>
                    <a:pt x="377" y="1561"/>
                  </a:lnTo>
                  <a:lnTo>
                    <a:pt x="363" y="1565"/>
                  </a:lnTo>
                  <a:lnTo>
                    <a:pt x="348" y="1569"/>
                  </a:lnTo>
                  <a:lnTo>
                    <a:pt x="335" y="1572"/>
                  </a:lnTo>
                  <a:lnTo>
                    <a:pt x="324" y="1575"/>
                  </a:lnTo>
                  <a:lnTo>
                    <a:pt x="299" y="1579"/>
                  </a:lnTo>
                  <a:lnTo>
                    <a:pt x="274" y="1582"/>
                  </a:lnTo>
                  <a:lnTo>
                    <a:pt x="246" y="1583"/>
                  </a:lnTo>
                  <a:lnTo>
                    <a:pt x="217" y="1583"/>
                  </a:lnTo>
                  <a:lnTo>
                    <a:pt x="189" y="1580"/>
                  </a:lnTo>
                  <a:lnTo>
                    <a:pt x="163" y="1576"/>
                  </a:lnTo>
                  <a:lnTo>
                    <a:pt x="139" y="1568"/>
                  </a:lnTo>
                  <a:lnTo>
                    <a:pt x="119" y="1558"/>
                  </a:lnTo>
                  <a:lnTo>
                    <a:pt x="115" y="1528"/>
                  </a:lnTo>
                  <a:lnTo>
                    <a:pt x="118" y="1495"/>
                  </a:lnTo>
                  <a:lnTo>
                    <a:pt x="124" y="1464"/>
                  </a:lnTo>
                  <a:lnTo>
                    <a:pt x="128" y="1437"/>
                  </a:lnTo>
                  <a:lnTo>
                    <a:pt x="131" y="1410"/>
                  </a:lnTo>
                  <a:lnTo>
                    <a:pt x="132" y="1378"/>
                  </a:lnTo>
                  <a:lnTo>
                    <a:pt x="133" y="1347"/>
                  </a:lnTo>
                  <a:lnTo>
                    <a:pt x="131" y="1315"/>
                  </a:lnTo>
                  <a:lnTo>
                    <a:pt x="129" y="1307"/>
                  </a:lnTo>
                  <a:lnTo>
                    <a:pt x="128" y="1297"/>
                  </a:lnTo>
                  <a:lnTo>
                    <a:pt x="125" y="1287"/>
                  </a:lnTo>
                  <a:lnTo>
                    <a:pt x="122" y="1276"/>
                  </a:lnTo>
                  <a:lnTo>
                    <a:pt x="112" y="1242"/>
                  </a:lnTo>
                  <a:lnTo>
                    <a:pt x="98" y="1203"/>
                  </a:lnTo>
                  <a:lnTo>
                    <a:pt x="84" y="1164"/>
                  </a:lnTo>
                  <a:lnTo>
                    <a:pt x="68" y="1123"/>
                  </a:lnTo>
                  <a:lnTo>
                    <a:pt x="54" y="1084"/>
                  </a:lnTo>
                  <a:lnTo>
                    <a:pt x="41" y="1050"/>
                  </a:lnTo>
                  <a:lnTo>
                    <a:pt x="30" y="1019"/>
                  </a:lnTo>
                  <a:lnTo>
                    <a:pt x="23" y="996"/>
                  </a:lnTo>
                  <a:lnTo>
                    <a:pt x="11" y="951"/>
                  </a:lnTo>
                  <a:lnTo>
                    <a:pt x="4" y="913"/>
                  </a:lnTo>
                  <a:lnTo>
                    <a:pt x="0" y="880"/>
                  </a:lnTo>
                  <a:lnTo>
                    <a:pt x="0" y="850"/>
                  </a:lnTo>
                  <a:lnTo>
                    <a:pt x="3" y="822"/>
                  </a:lnTo>
                  <a:lnTo>
                    <a:pt x="10" y="795"/>
                  </a:lnTo>
                  <a:lnTo>
                    <a:pt x="21" y="764"/>
                  </a:lnTo>
                  <a:lnTo>
                    <a:pt x="36" y="730"/>
                  </a:lnTo>
                  <a:lnTo>
                    <a:pt x="43" y="706"/>
                  </a:lnTo>
                  <a:lnTo>
                    <a:pt x="54" y="660"/>
                  </a:lnTo>
                  <a:lnTo>
                    <a:pt x="70" y="598"/>
                  </a:lnTo>
                  <a:lnTo>
                    <a:pt x="88" y="524"/>
                  </a:lnTo>
                  <a:lnTo>
                    <a:pt x="108" y="446"/>
                  </a:lnTo>
                  <a:lnTo>
                    <a:pt x="131" y="370"/>
                  </a:lnTo>
                  <a:lnTo>
                    <a:pt x="152" y="299"/>
                  </a:lnTo>
                  <a:lnTo>
                    <a:pt x="172" y="242"/>
                  </a:lnTo>
                  <a:close/>
                </a:path>
              </a:pathLst>
            </a:custGeom>
            <a:solidFill>
              <a:srgbClr val="3399FF"/>
            </a:solidFill>
            <a:ln w="9525">
              <a:noFill/>
              <a:round/>
              <a:headEnd/>
              <a:tailEnd/>
            </a:ln>
          </p:spPr>
          <p:txBody>
            <a:bodyPr/>
            <a:lstStyle/>
            <a:p>
              <a:endParaRPr lang="zh-CN" altLang="en-US"/>
            </a:p>
          </p:txBody>
        </p:sp>
        <p:sp>
          <p:nvSpPr>
            <p:cNvPr id="24605" name="Freeform 82"/>
            <p:cNvSpPr>
              <a:spLocks/>
            </p:cNvSpPr>
            <p:nvPr/>
          </p:nvSpPr>
          <p:spPr bwMode="auto">
            <a:xfrm>
              <a:off x="3436" y="2781"/>
              <a:ext cx="19" cy="95"/>
            </a:xfrm>
            <a:custGeom>
              <a:avLst/>
              <a:gdLst>
                <a:gd name="T0" fmla="*/ 0 w 59"/>
                <a:gd name="T1" fmla="*/ 1 h 286"/>
                <a:gd name="T2" fmla="*/ 0 w 59"/>
                <a:gd name="T3" fmla="*/ 1 h 286"/>
                <a:gd name="T4" fmla="*/ 0 w 59"/>
                <a:gd name="T5" fmla="*/ 1 h 286"/>
                <a:gd name="T6" fmla="*/ 0 w 59"/>
                <a:gd name="T7" fmla="*/ 1 h 286"/>
                <a:gd name="T8" fmla="*/ 0 w 59"/>
                <a:gd name="T9" fmla="*/ 1 h 286"/>
                <a:gd name="T10" fmla="*/ 0 w 59"/>
                <a:gd name="T11" fmla="*/ 1 h 286"/>
                <a:gd name="T12" fmla="*/ 0 w 59"/>
                <a:gd name="T13" fmla="*/ 1 h 286"/>
                <a:gd name="T14" fmla="*/ 0 w 59"/>
                <a:gd name="T15" fmla="*/ 1 h 286"/>
                <a:gd name="T16" fmla="*/ 0 w 59"/>
                <a:gd name="T17" fmla="*/ 1 h 286"/>
                <a:gd name="T18" fmla="*/ 0 w 59"/>
                <a:gd name="T19" fmla="*/ 0 h 286"/>
                <a:gd name="T20" fmla="*/ 0 w 59"/>
                <a:gd name="T21" fmla="*/ 0 h 286"/>
                <a:gd name="T22" fmla="*/ 0 w 59"/>
                <a:gd name="T23" fmla="*/ 0 h 286"/>
                <a:gd name="T24" fmla="*/ 0 w 59"/>
                <a:gd name="T25" fmla="*/ 0 h 286"/>
                <a:gd name="T26" fmla="*/ 0 w 59"/>
                <a:gd name="T27" fmla="*/ 0 h 286"/>
                <a:gd name="T28" fmla="*/ 0 w 59"/>
                <a:gd name="T29" fmla="*/ 0 h 286"/>
                <a:gd name="T30" fmla="*/ 0 w 59"/>
                <a:gd name="T31" fmla="*/ 0 h 286"/>
                <a:gd name="T32" fmla="*/ 0 w 59"/>
                <a:gd name="T33" fmla="*/ 1 h 286"/>
                <a:gd name="T34" fmla="*/ 0 w 59"/>
                <a:gd name="T35" fmla="*/ 1 h 286"/>
                <a:gd name="T36" fmla="*/ 0 w 59"/>
                <a:gd name="T37" fmla="*/ 1 h 286"/>
                <a:gd name="T38" fmla="*/ 0 w 59"/>
                <a:gd name="T39" fmla="*/ 1 h 286"/>
                <a:gd name="T40" fmla="*/ 0 w 59"/>
                <a:gd name="T41" fmla="*/ 1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286"/>
                <a:gd name="T65" fmla="*/ 59 w 59"/>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286">
                  <a:moveTo>
                    <a:pt x="50" y="247"/>
                  </a:moveTo>
                  <a:lnTo>
                    <a:pt x="53" y="258"/>
                  </a:lnTo>
                  <a:lnTo>
                    <a:pt x="56" y="268"/>
                  </a:lnTo>
                  <a:lnTo>
                    <a:pt x="57" y="278"/>
                  </a:lnTo>
                  <a:lnTo>
                    <a:pt x="59" y="286"/>
                  </a:lnTo>
                  <a:lnTo>
                    <a:pt x="59" y="250"/>
                  </a:lnTo>
                  <a:lnTo>
                    <a:pt x="56" y="208"/>
                  </a:lnTo>
                  <a:lnTo>
                    <a:pt x="49" y="164"/>
                  </a:lnTo>
                  <a:lnTo>
                    <a:pt x="40" y="122"/>
                  </a:lnTo>
                  <a:lnTo>
                    <a:pt x="30" y="81"/>
                  </a:lnTo>
                  <a:lnTo>
                    <a:pt x="20" y="45"/>
                  </a:lnTo>
                  <a:lnTo>
                    <a:pt x="10" y="18"/>
                  </a:lnTo>
                  <a:lnTo>
                    <a:pt x="0" y="0"/>
                  </a:lnTo>
                  <a:lnTo>
                    <a:pt x="6" y="20"/>
                  </a:lnTo>
                  <a:lnTo>
                    <a:pt x="15" y="48"/>
                  </a:lnTo>
                  <a:lnTo>
                    <a:pt x="23" y="84"/>
                  </a:lnTo>
                  <a:lnTo>
                    <a:pt x="32" y="123"/>
                  </a:lnTo>
                  <a:lnTo>
                    <a:pt x="39" y="162"/>
                  </a:lnTo>
                  <a:lnTo>
                    <a:pt x="46" y="197"/>
                  </a:lnTo>
                  <a:lnTo>
                    <a:pt x="49" y="227"/>
                  </a:lnTo>
                  <a:lnTo>
                    <a:pt x="50" y="247"/>
                  </a:lnTo>
                  <a:close/>
                </a:path>
              </a:pathLst>
            </a:custGeom>
            <a:solidFill>
              <a:srgbClr val="3399FF"/>
            </a:solidFill>
            <a:ln w="9525">
              <a:noFill/>
              <a:round/>
              <a:headEnd/>
              <a:tailEnd/>
            </a:ln>
          </p:spPr>
          <p:txBody>
            <a:bodyPr/>
            <a:lstStyle/>
            <a:p>
              <a:endParaRPr lang="zh-CN" altLang="en-US"/>
            </a:p>
          </p:txBody>
        </p:sp>
        <p:sp>
          <p:nvSpPr>
            <p:cNvPr id="24606" name="Freeform 83"/>
            <p:cNvSpPr>
              <a:spLocks/>
            </p:cNvSpPr>
            <p:nvPr/>
          </p:nvSpPr>
          <p:spPr bwMode="auto">
            <a:xfrm>
              <a:off x="3626" y="2732"/>
              <a:ext cx="9" cy="30"/>
            </a:xfrm>
            <a:custGeom>
              <a:avLst/>
              <a:gdLst>
                <a:gd name="T0" fmla="*/ 0 w 26"/>
                <a:gd name="T1" fmla="*/ 0 h 90"/>
                <a:gd name="T2" fmla="*/ 0 w 26"/>
                <a:gd name="T3" fmla="*/ 0 h 90"/>
                <a:gd name="T4" fmla="*/ 0 w 26"/>
                <a:gd name="T5" fmla="*/ 0 h 90"/>
                <a:gd name="T6" fmla="*/ 0 w 26"/>
                <a:gd name="T7" fmla="*/ 0 h 90"/>
                <a:gd name="T8" fmla="*/ 0 w 26"/>
                <a:gd name="T9" fmla="*/ 0 h 90"/>
                <a:gd name="T10" fmla="*/ 0 w 26"/>
                <a:gd name="T11" fmla="*/ 0 h 90"/>
                <a:gd name="T12" fmla="*/ 0 w 26"/>
                <a:gd name="T13" fmla="*/ 0 h 90"/>
                <a:gd name="T14" fmla="*/ 0 w 26"/>
                <a:gd name="T15" fmla="*/ 0 h 90"/>
                <a:gd name="T16" fmla="*/ 0 w 26"/>
                <a:gd name="T17" fmla="*/ 0 h 90"/>
                <a:gd name="T18" fmla="*/ 0 w 26"/>
                <a:gd name="T19" fmla="*/ 0 h 90"/>
                <a:gd name="T20" fmla="*/ 0 w 26"/>
                <a:gd name="T21" fmla="*/ 0 h 90"/>
                <a:gd name="T22" fmla="*/ 0 w 26"/>
                <a:gd name="T23" fmla="*/ 0 h 90"/>
                <a:gd name="T24" fmla="*/ 0 w 26"/>
                <a:gd name="T25" fmla="*/ 0 h 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90"/>
                <a:gd name="T41" fmla="*/ 26 w 26"/>
                <a:gd name="T42" fmla="*/ 90 h 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90">
                  <a:moveTo>
                    <a:pt x="26" y="90"/>
                  </a:moveTo>
                  <a:lnTo>
                    <a:pt x="20" y="86"/>
                  </a:lnTo>
                  <a:lnTo>
                    <a:pt x="14" y="80"/>
                  </a:lnTo>
                  <a:lnTo>
                    <a:pt x="9" y="76"/>
                  </a:lnTo>
                  <a:lnTo>
                    <a:pt x="3" y="70"/>
                  </a:lnTo>
                  <a:lnTo>
                    <a:pt x="0" y="53"/>
                  </a:lnTo>
                  <a:lnTo>
                    <a:pt x="0" y="29"/>
                  </a:lnTo>
                  <a:lnTo>
                    <a:pt x="0" y="8"/>
                  </a:lnTo>
                  <a:lnTo>
                    <a:pt x="1" y="0"/>
                  </a:lnTo>
                  <a:lnTo>
                    <a:pt x="7" y="12"/>
                  </a:lnTo>
                  <a:lnTo>
                    <a:pt x="16" y="42"/>
                  </a:lnTo>
                  <a:lnTo>
                    <a:pt x="23" y="72"/>
                  </a:lnTo>
                  <a:lnTo>
                    <a:pt x="26" y="90"/>
                  </a:lnTo>
                  <a:close/>
                </a:path>
              </a:pathLst>
            </a:custGeom>
            <a:solidFill>
              <a:srgbClr val="3399FF"/>
            </a:solidFill>
            <a:ln w="9525">
              <a:noFill/>
              <a:round/>
              <a:headEnd/>
              <a:tailEnd/>
            </a:ln>
          </p:spPr>
          <p:txBody>
            <a:bodyPr/>
            <a:lstStyle/>
            <a:p>
              <a:endParaRPr lang="zh-CN" altLang="en-US"/>
            </a:p>
          </p:txBody>
        </p:sp>
        <p:sp>
          <p:nvSpPr>
            <p:cNvPr id="24607" name="Freeform 84"/>
            <p:cNvSpPr>
              <a:spLocks/>
            </p:cNvSpPr>
            <p:nvPr/>
          </p:nvSpPr>
          <p:spPr bwMode="auto">
            <a:xfrm>
              <a:off x="3692" y="2740"/>
              <a:ext cx="30" cy="13"/>
            </a:xfrm>
            <a:custGeom>
              <a:avLst/>
              <a:gdLst>
                <a:gd name="T0" fmla="*/ 0 w 90"/>
                <a:gd name="T1" fmla="*/ 0 h 37"/>
                <a:gd name="T2" fmla="*/ 0 w 90"/>
                <a:gd name="T3" fmla="*/ 0 h 37"/>
                <a:gd name="T4" fmla="*/ 0 w 90"/>
                <a:gd name="T5" fmla="*/ 0 h 37"/>
                <a:gd name="T6" fmla="*/ 0 w 90"/>
                <a:gd name="T7" fmla="*/ 0 h 37"/>
                <a:gd name="T8" fmla="*/ 0 w 90"/>
                <a:gd name="T9" fmla="*/ 0 h 37"/>
                <a:gd name="T10" fmla="*/ 0 w 90"/>
                <a:gd name="T11" fmla="*/ 0 h 37"/>
                <a:gd name="T12" fmla="*/ 0 w 90"/>
                <a:gd name="T13" fmla="*/ 0 h 37"/>
                <a:gd name="T14" fmla="*/ 0 w 90"/>
                <a:gd name="T15" fmla="*/ 0 h 37"/>
                <a:gd name="T16" fmla="*/ 0 w 90"/>
                <a:gd name="T17" fmla="*/ 0 h 37"/>
                <a:gd name="T18" fmla="*/ 0 w 90"/>
                <a:gd name="T19" fmla="*/ 0 h 37"/>
                <a:gd name="T20" fmla="*/ 0 w 90"/>
                <a:gd name="T21" fmla="*/ 0 h 37"/>
                <a:gd name="T22" fmla="*/ 0 w 90"/>
                <a:gd name="T23" fmla="*/ 0 h 37"/>
                <a:gd name="T24" fmla="*/ 0 w 90"/>
                <a:gd name="T25" fmla="*/ 0 h 37"/>
                <a:gd name="T26" fmla="*/ 0 w 90"/>
                <a:gd name="T27" fmla="*/ 0 h 37"/>
                <a:gd name="T28" fmla="*/ 0 w 90"/>
                <a:gd name="T29" fmla="*/ 0 h 37"/>
                <a:gd name="T30" fmla="*/ 0 w 90"/>
                <a:gd name="T31" fmla="*/ 0 h 37"/>
                <a:gd name="T32" fmla="*/ 0 w 90"/>
                <a:gd name="T33" fmla="*/ 0 h 37"/>
                <a:gd name="T34" fmla="*/ 0 w 90"/>
                <a:gd name="T35" fmla="*/ 0 h 37"/>
                <a:gd name="T36" fmla="*/ 0 w 90"/>
                <a:gd name="T37" fmla="*/ 0 h 37"/>
                <a:gd name="T38" fmla="*/ 0 w 90"/>
                <a:gd name="T39" fmla="*/ 0 h 37"/>
                <a:gd name="T40" fmla="*/ 0 w 90"/>
                <a:gd name="T41" fmla="*/ 0 h 37"/>
                <a:gd name="T42" fmla="*/ 0 w 90"/>
                <a:gd name="T43" fmla="*/ 0 h 37"/>
                <a:gd name="T44" fmla="*/ 0 w 90"/>
                <a:gd name="T45" fmla="*/ 0 h 37"/>
                <a:gd name="T46" fmla="*/ 0 w 90"/>
                <a:gd name="T47" fmla="*/ 0 h 37"/>
                <a:gd name="T48" fmla="*/ 0 w 90"/>
                <a:gd name="T49" fmla="*/ 0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0"/>
                <a:gd name="T76" fmla="*/ 0 h 37"/>
                <a:gd name="T77" fmla="*/ 90 w 90"/>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0" h="37">
                  <a:moveTo>
                    <a:pt x="90" y="37"/>
                  </a:moveTo>
                  <a:lnTo>
                    <a:pt x="87" y="34"/>
                  </a:lnTo>
                  <a:lnTo>
                    <a:pt x="84" y="30"/>
                  </a:lnTo>
                  <a:lnTo>
                    <a:pt x="78" y="26"/>
                  </a:lnTo>
                  <a:lnTo>
                    <a:pt x="74" y="20"/>
                  </a:lnTo>
                  <a:lnTo>
                    <a:pt x="68" y="16"/>
                  </a:lnTo>
                  <a:lnTo>
                    <a:pt x="61" y="10"/>
                  </a:lnTo>
                  <a:lnTo>
                    <a:pt x="54" y="5"/>
                  </a:lnTo>
                  <a:lnTo>
                    <a:pt x="47" y="0"/>
                  </a:lnTo>
                  <a:lnTo>
                    <a:pt x="43" y="0"/>
                  </a:lnTo>
                  <a:lnTo>
                    <a:pt x="37" y="0"/>
                  </a:lnTo>
                  <a:lnTo>
                    <a:pt x="30" y="0"/>
                  </a:lnTo>
                  <a:lnTo>
                    <a:pt x="23" y="0"/>
                  </a:lnTo>
                  <a:lnTo>
                    <a:pt x="16" y="0"/>
                  </a:lnTo>
                  <a:lnTo>
                    <a:pt x="9" y="0"/>
                  </a:lnTo>
                  <a:lnTo>
                    <a:pt x="4" y="2"/>
                  </a:lnTo>
                  <a:lnTo>
                    <a:pt x="0" y="2"/>
                  </a:lnTo>
                  <a:lnTo>
                    <a:pt x="12" y="6"/>
                  </a:lnTo>
                  <a:lnTo>
                    <a:pt x="24" y="10"/>
                  </a:lnTo>
                  <a:lnTo>
                    <a:pt x="37" y="16"/>
                  </a:lnTo>
                  <a:lnTo>
                    <a:pt x="51" y="22"/>
                  </a:lnTo>
                  <a:lnTo>
                    <a:pt x="63" y="26"/>
                  </a:lnTo>
                  <a:lnTo>
                    <a:pt x="74" y="32"/>
                  </a:lnTo>
                  <a:lnTo>
                    <a:pt x="84" y="34"/>
                  </a:lnTo>
                  <a:lnTo>
                    <a:pt x="90" y="37"/>
                  </a:lnTo>
                  <a:close/>
                </a:path>
              </a:pathLst>
            </a:custGeom>
            <a:solidFill>
              <a:srgbClr val="3399FF"/>
            </a:solidFill>
            <a:ln w="9525">
              <a:noFill/>
              <a:round/>
              <a:headEnd/>
              <a:tailEnd/>
            </a:ln>
          </p:spPr>
          <p:txBody>
            <a:bodyPr/>
            <a:lstStyle/>
            <a:p>
              <a:endParaRPr lang="zh-CN" altLang="en-US"/>
            </a:p>
          </p:txBody>
        </p:sp>
        <p:sp>
          <p:nvSpPr>
            <p:cNvPr id="24608" name="Freeform 85"/>
            <p:cNvSpPr>
              <a:spLocks/>
            </p:cNvSpPr>
            <p:nvPr/>
          </p:nvSpPr>
          <p:spPr bwMode="auto">
            <a:xfrm>
              <a:off x="3692" y="2846"/>
              <a:ext cx="49" cy="49"/>
            </a:xfrm>
            <a:custGeom>
              <a:avLst/>
              <a:gdLst>
                <a:gd name="T0" fmla="*/ 0 w 148"/>
                <a:gd name="T1" fmla="*/ 0 h 146"/>
                <a:gd name="T2" fmla="*/ 0 w 148"/>
                <a:gd name="T3" fmla="*/ 0 h 146"/>
                <a:gd name="T4" fmla="*/ 0 w 148"/>
                <a:gd name="T5" fmla="*/ 0 h 146"/>
                <a:gd name="T6" fmla="*/ 0 w 148"/>
                <a:gd name="T7" fmla="*/ 0 h 146"/>
                <a:gd name="T8" fmla="*/ 0 w 148"/>
                <a:gd name="T9" fmla="*/ 1 h 146"/>
                <a:gd name="T10" fmla="*/ 1 w 148"/>
                <a:gd name="T11" fmla="*/ 1 h 146"/>
                <a:gd name="T12" fmla="*/ 1 w 148"/>
                <a:gd name="T13" fmla="*/ 1 h 146"/>
                <a:gd name="T14" fmla="*/ 1 w 148"/>
                <a:gd name="T15" fmla="*/ 1 h 146"/>
                <a:gd name="T16" fmla="*/ 1 w 148"/>
                <a:gd name="T17" fmla="*/ 1 h 146"/>
                <a:gd name="T18" fmla="*/ 1 w 148"/>
                <a:gd name="T19" fmla="*/ 1 h 146"/>
                <a:gd name="T20" fmla="*/ 0 w 148"/>
                <a:gd name="T21" fmla="*/ 0 h 146"/>
                <a:gd name="T22" fmla="*/ 0 w 148"/>
                <a:gd name="T23" fmla="*/ 0 h 146"/>
                <a:gd name="T24" fmla="*/ 0 w 148"/>
                <a:gd name="T25" fmla="*/ 0 h 146"/>
                <a:gd name="T26" fmla="*/ 0 w 148"/>
                <a:gd name="T27" fmla="*/ 0 h 146"/>
                <a:gd name="T28" fmla="*/ 0 w 148"/>
                <a:gd name="T29" fmla="*/ 0 h 146"/>
                <a:gd name="T30" fmla="*/ 0 w 148"/>
                <a:gd name="T31" fmla="*/ 0 h 146"/>
                <a:gd name="T32" fmla="*/ 0 w 148"/>
                <a:gd name="T33" fmla="*/ 0 h 146"/>
                <a:gd name="T34" fmla="*/ 0 w 148"/>
                <a:gd name="T35" fmla="*/ 0 h 146"/>
                <a:gd name="T36" fmla="*/ 0 w 148"/>
                <a:gd name="T37" fmla="*/ 0 h 146"/>
                <a:gd name="T38" fmla="*/ 0 w 148"/>
                <a:gd name="T39" fmla="*/ 0 h 146"/>
                <a:gd name="T40" fmla="*/ 0 w 148"/>
                <a:gd name="T41" fmla="*/ 0 h 146"/>
                <a:gd name="T42" fmla="*/ 0 w 148"/>
                <a:gd name="T43" fmla="*/ 0 h 146"/>
                <a:gd name="T44" fmla="*/ 0 w 148"/>
                <a:gd name="T45" fmla="*/ 0 h 146"/>
                <a:gd name="T46" fmla="*/ 0 w 148"/>
                <a:gd name="T47" fmla="*/ 0 h 146"/>
                <a:gd name="T48" fmla="*/ 0 w 148"/>
                <a:gd name="T49" fmla="*/ 0 h 1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146"/>
                <a:gd name="T77" fmla="*/ 148 w 148"/>
                <a:gd name="T78" fmla="*/ 146 h 1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146">
                  <a:moveTo>
                    <a:pt x="71" y="95"/>
                  </a:moveTo>
                  <a:lnTo>
                    <a:pt x="84" y="104"/>
                  </a:lnTo>
                  <a:lnTo>
                    <a:pt x="95" y="111"/>
                  </a:lnTo>
                  <a:lnTo>
                    <a:pt x="107" y="118"/>
                  </a:lnTo>
                  <a:lnTo>
                    <a:pt x="117" y="125"/>
                  </a:lnTo>
                  <a:lnTo>
                    <a:pt x="126" y="132"/>
                  </a:lnTo>
                  <a:lnTo>
                    <a:pt x="135" y="138"/>
                  </a:lnTo>
                  <a:lnTo>
                    <a:pt x="142" y="142"/>
                  </a:lnTo>
                  <a:lnTo>
                    <a:pt x="148" y="146"/>
                  </a:lnTo>
                  <a:lnTo>
                    <a:pt x="128" y="130"/>
                  </a:lnTo>
                  <a:lnTo>
                    <a:pt x="107" y="109"/>
                  </a:lnTo>
                  <a:lnTo>
                    <a:pt x="82" y="85"/>
                  </a:lnTo>
                  <a:lnTo>
                    <a:pt x="58" y="60"/>
                  </a:lnTo>
                  <a:lnTo>
                    <a:pt x="37" y="37"/>
                  </a:lnTo>
                  <a:lnTo>
                    <a:pt x="19" y="17"/>
                  </a:lnTo>
                  <a:lnTo>
                    <a:pt x="6" y="4"/>
                  </a:lnTo>
                  <a:lnTo>
                    <a:pt x="0" y="0"/>
                  </a:lnTo>
                  <a:lnTo>
                    <a:pt x="2" y="4"/>
                  </a:lnTo>
                  <a:lnTo>
                    <a:pt x="7" y="13"/>
                  </a:lnTo>
                  <a:lnTo>
                    <a:pt x="16" y="27"/>
                  </a:lnTo>
                  <a:lnTo>
                    <a:pt x="27" y="43"/>
                  </a:lnTo>
                  <a:lnTo>
                    <a:pt x="39" y="58"/>
                  </a:lnTo>
                  <a:lnTo>
                    <a:pt x="51" y="74"/>
                  </a:lnTo>
                  <a:lnTo>
                    <a:pt x="61" y="87"/>
                  </a:lnTo>
                  <a:lnTo>
                    <a:pt x="71" y="95"/>
                  </a:lnTo>
                  <a:close/>
                </a:path>
              </a:pathLst>
            </a:custGeom>
            <a:solidFill>
              <a:srgbClr val="3399FF"/>
            </a:solidFill>
            <a:ln w="9525">
              <a:noFill/>
              <a:round/>
              <a:headEnd/>
              <a:tailEnd/>
            </a:ln>
          </p:spPr>
          <p:txBody>
            <a:bodyPr/>
            <a:lstStyle/>
            <a:p>
              <a:endParaRPr lang="zh-CN" altLang="en-US"/>
            </a:p>
          </p:txBody>
        </p:sp>
        <p:sp>
          <p:nvSpPr>
            <p:cNvPr id="24609" name="Freeform 86"/>
            <p:cNvSpPr>
              <a:spLocks/>
            </p:cNvSpPr>
            <p:nvPr/>
          </p:nvSpPr>
          <p:spPr bwMode="auto">
            <a:xfrm>
              <a:off x="3415" y="2683"/>
              <a:ext cx="50" cy="68"/>
            </a:xfrm>
            <a:custGeom>
              <a:avLst/>
              <a:gdLst>
                <a:gd name="T0" fmla="*/ 0 w 151"/>
                <a:gd name="T1" fmla="*/ 0 h 203"/>
                <a:gd name="T2" fmla="*/ 0 w 151"/>
                <a:gd name="T3" fmla="*/ 0 h 203"/>
                <a:gd name="T4" fmla="*/ 0 w 151"/>
                <a:gd name="T5" fmla="*/ 0 h 203"/>
                <a:gd name="T6" fmla="*/ 0 w 151"/>
                <a:gd name="T7" fmla="*/ 0 h 203"/>
                <a:gd name="T8" fmla="*/ 0 w 151"/>
                <a:gd name="T9" fmla="*/ 0 h 203"/>
                <a:gd name="T10" fmla="*/ 0 w 151"/>
                <a:gd name="T11" fmla="*/ 0 h 203"/>
                <a:gd name="T12" fmla="*/ 0 w 151"/>
                <a:gd name="T13" fmla="*/ 0 h 203"/>
                <a:gd name="T14" fmla="*/ 0 w 151"/>
                <a:gd name="T15" fmla="*/ 1 h 203"/>
                <a:gd name="T16" fmla="*/ 1 w 151"/>
                <a:gd name="T17" fmla="*/ 1 h 203"/>
                <a:gd name="T18" fmla="*/ 1 w 151"/>
                <a:gd name="T19" fmla="*/ 1 h 203"/>
                <a:gd name="T20" fmla="*/ 1 w 151"/>
                <a:gd name="T21" fmla="*/ 1 h 203"/>
                <a:gd name="T22" fmla="*/ 1 w 151"/>
                <a:gd name="T23" fmla="*/ 1 h 203"/>
                <a:gd name="T24" fmla="*/ 1 w 151"/>
                <a:gd name="T25" fmla="*/ 1 h 203"/>
                <a:gd name="T26" fmla="*/ 1 w 151"/>
                <a:gd name="T27" fmla="*/ 1 h 203"/>
                <a:gd name="T28" fmla="*/ 1 w 151"/>
                <a:gd name="T29" fmla="*/ 1 h 203"/>
                <a:gd name="T30" fmla="*/ 0 w 151"/>
                <a:gd name="T31" fmla="*/ 1 h 203"/>
                <a:gd name="T32" fmla="*/ 0 w 151"/>
                <a:gd name="T33" fmla="*/ 1 h 203"/>
                <a:gd name="T34" fmla="*/ 0 w 151"/>
                <a:gd name="T35" fmla="*/ 1 h 203"/>
                <a:gd name="T36" fmla="*/ 0 w 151"/>
                <a:gd name="T37" fmla="*/ 1 h 203"/>
                <a:gd name="T38" fmla="*/ 0 w 151"/>
                <a:gd name="T39" fmla="*/ 1 h 203"/>
                <a:gd name="T40" fmla="*/ 0 w 151"/>
                <a:gd name="T41" fmla="*/ 1 h 203"/>
                <a:gd name="T42" fmla="*/ 0 w 151"/>
                <a:gd name="T43" fmla="*/ 1 h 203"/>
                <a:gd name="T44" fmla="*/ 0 w 151"/>
                <a:gd name="T45" fmla="*/ 1 h 203"/>
                <a:gd name="T46" fmla="*/ 0 w 151"/>
                <a:gd name="T47" fmla="*/ 1 h 203"/>
                <a:gd name="T48" fmla="*/ 0 w 151"/>
                <a:gd name="T49" fmla="*/ 1 h 203"/>
                <a:gd name="T50" fmla="*/ 0 w 151"/>
                <a:gd name="T51" fmla="*/ 1 h 203"/>
                <a:gd name="T52" fmla="*/ 0 w 151"/>
                <a:gd name="T53" fmla="*/ 1 h 203"/>
                <a:gd name="T54" fmla="*/ 0 w 151"/>
                <a:gd name="T55" fmla="*/ 1 h 203"/>
                <a:gd name="T56" fmla="*/ 0 w 151"/>
                <a:gd name="T57" fmla="*/ 1 h 203"/>
                <a:gd name="T58" fmla="*/ 0 w 151"/>
                <a:gd name="T59" fmla="*/ 1 h 203"/>
                <a:gd name="T60" fmla="*/ 0 w 151"/>
                <a:gd name="T61" fmla="*/ 1 h 203"/>
                <a:gd name="T62" fmla="*/ 0 w 151"/>
                <a:gd name="T63" fmla="*/ 1 h 203"/>
                <a:gd name="T64" fmla="*/ 0 w 151"/>
                <a:gd name="T65" fmla="*/ 1 h 203"/>
                <a:gd name="T66" fmla="*/ 0 w 151"/>
                <a:gd name="T67" fmla="*/ 1 h 203"/>
                <a:gd name="T68" fmla="*/ 0 w 151"/>
                <a:gd name="T69" fmla="*/ 1 h 203"/>
                <a:gd name="T70" fmla="*/ 0 w 151"/>
                <a:gd name="T71" fmla="*/ 0 h 203"/>
                <a:gd name="T72" fmla="*/ 0 w 151"/>
                <a:gd name="T73" fmla="*/ 0 h 203"/>
                <a:gd name="T74" fmla="*/ 0 w 151"/>
                <a:gd name="T75" fmla="*/ 0 h 203"/>
                <a:gd name="T76" fmla="*/ 0 w 151"/>
                <a:gd name="T77" fmla="*/ 0 h 203"/>
                <a:gd name="T78" fmla="*/ 0 w 151"/>
                <a:gd name="T79" fmla="*/ 0 h 203"/>
                <a:gd name="T80" fmla="*/ 0 w 151"/>
                <a:gd name="T81" fmla="*/ 0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1"/>
                <a:gd name="T124" fmla="*/ 0 h 203"/>
                <a:gd name="T125" fmla="*/ 151 w 151"/>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1" h="203">
                  <a:moveTo>
                    <a:pt x="37" y="0"/>
                  </a:moveTo>
                  <a:lnTo>
                    <a:pt x="38" y="21"/>
                  </a:lnTo>
                  <a:lnTo>
                    <a:pt x="45" y="45"/>
                  </a:lnTo>
                  <a:lnTo>
                    <a:pt x="56" y="71"/>
                  </a:lnTo>
                  <a:lnTo>
                    <a:pt x="75" y="91"/>
                  </a:lnTo>
                  <a:lnTo>
                    <a:pt x="86" y="99"/>
                  </a:lnTo>
                  <a:lnTo>
                    <a:pt x="99" y="110"/>
                  </a:lnTo>
                  <a:lnTo>
                    <a:pt x="112" y="123"/>
                  </a:lnTo>
                  <a:lnTo>
                    <a:pt x="123" y="136"/>
                  </a:lnTo>
                  <a:lnTo>
                    <a:pt x="133" y="150"/>
                  </a:lnTo>
                  <a:lnTo>
                    <a:pt x="141" y="164"/>
                  </a:lnTo>
                  <a:lnTo>
                    <a:pt x="149" y="179"/>
                  </a:lnTo>
                  <a:lnTo>
                    <a:pt x="151" y="193"/>
                  </a:lnTo>
                  <a:lnTo>
                    <a:pt x="141" y="180"/>
                  </a:lnTo>
                  <a:lnTo>
                    <a:pt x="130" y="167"/>
                  </a:lnTo>
                  <a:lnTo>
                    <a:pt x="120" y="156"/>
                  </a:lnTo>
                  <a:lnTo>
                    <a:pt x="109" y="147"/>
                  </a:lnTo>
                  <a:lnTo>
                    <a:pt x="100" y="139"/>
                  </a:lnTo>
                  <a:lnTo>
                    <a:pt x="92" y="133"/>
                  </a:lnTo>
                  <a:lnTo>
                    <a:pt x="86" y="129"/>
                  </a:lnTo>
                  <a:lnTo>
                    <a:pt x="82" y="128"/>
                  </a:lnTo>
                  <a:lnTo>
                    <a:pt x="79" y="128"/>
                  </a:lnTo>
                  <a:lnTo>
                    <a:pt x="75" y="128"/>
                  </a:lnTo>
                  <a:lnTo>
                    <a:pt x="71" y="130"/>
                  </a:lnTo>
                  <a:lnTo>
                    <a:pt x="65" y="133"/>
                  </a:lnTo>
                  <a:lnTo>
                    <a:pt x="59" y="140"/>
                  </a:lnTo>
                  <a:lnTo>
                    <a:pt x="54" y="150"/>
                  </a:lnTo>
                  <a:lnTo>
                    <a:pt x="46" y="159"/>
                  </a:lnTo>
                  <a:lnTo>
                    <a:pt x="42" y="163"/>
                  </a:lnTo>
                  <a:lnTo>
                    <a:pt x="38" y="173"/>
                  </a:lnTo>
                  <a:lnTo>
                    <a:pt x="35" y="184"/>
                  </a:lnTo>
                  <a:lnTo>
                    <a:pt x="34" y="194"/>
                  </a:lnTo>
                  <a:lnTo>
                    <a:pt x="35" y="203"/>
                  </a:lnTo>
                  <a:lnTo>
                    <a:pt x="17" y="173"/>
                  </a:lnTo>
                  <a:lnTo>
                    <a:pt x="5" y="140"/>
                  </a:lnTo>
                  <a:lnTo>
                    <a:pt x="1" y="110"/>
                  </a:lnTo>
                  <a:lnTo>
                    <a:pt x="0" y="86"/>
                  </a:lnTo>
                  <a:lnTo>
                    <a:pt x="4" y="59"/>
                  </a:lnTo>
                  <a:lnTo>
                    <a:pt x="14" y="28"/>
                  </a:lnTo>
                  <a:lnTo>
                    <a:pt x="25" y="4"/>
                  </a:lnTo>
                  <a:lnTo>
                    <a:pt x="37" y="0"/>
                  </a:lnTo>
                  <a:close/>
                </a:path>
              </a:pathLst>
            </a:custGeom>
            <a:solidFill>
              <a:srgbClr val="3399FF"/>
            </a:solidFill>
            <a:ln w="9525">
              <a:noFill/>
              <a:round/>
              <a:headEnd/>
              <a:tailEnd/>
            </a:ln>
          </p:spPr>
          <p:txBody>
            <a:bodyPr/>
            <a:lstStyle/>
            <a:p>
              <a:endParaRPr lang="zh-CN" altLang="en-US"/>
            </a:p>
          </p:txBody>
        </p:sp>
        <p:sp>
          <p:nvSpPr>
            <p:cNvPr id="24610" name="Freeform 87"/>
            <p:cNvSpPr>
              <a:spLocks/>
            </p:cNvSpPr>
            <p:nvPr/>
          </p:nvSpPr>
          <p:spPr bwMode="auto">
            <a:xfrm>
              <a:off x="3560" y="2152"/>
              <a:ext cx="295" cy="560"/>
            </a:xfrm>
            <a:custGeom>
              <a:avLst/>
              <a:gdLst>
                <a:gd name="T0" fmla="*/ 1 w 884"/>
                <a:gd name="T1" fmla="*/ 4 h 1681"/>
                <a:gd name="T2" fmla="*/ 1 w 884"/>
                <a:gd name="T3" fmla="*/ 5 h 1681"/>
                <a:gd name="T4" fmla="*/ 2 w 884"/>
                <a:gd name="T5" fmla="*/ 6 h 1681"/>
                <a:gd name="T6" fmla="*/ 2 w 884"/>
                <a:gd name="T7" fmla="*/ 6 h 1681"/>
                <a:gd name="T8" fmla="*/ 2 w 884"/>
                <a:gd name="T9" fmla="*/ 6 h 1681"/>
                <a:gd name="T10" fmla="*/ 2 w 884"/>
                <a:gd name="T11" fmla="*/ 7 h 1681"/>
                <a:gd name="T12" fmla="*/ 2 w 884"/>
                <a:gd name="T13" fmla="*/ 7 h 1681"/>
                <a:gd name="T14" fmla="*/ 2 w 884"/>
                <a:gd name="T15" fmla="*/ 7 h 1681"/>
                <a:gd name="T16" fmla="*/ 2 w 884"/>
                <a:gd name="T17" fmla="*/ 6 h 1681"/>
                <a:gd name="T18" fmla="*/ 2 w 884"/>
                <a:gd name="T19" fmla="*/ 6 h 1681"/>
                <a:gd name="T20" fmla="*/ 2 w 884"/>
                <a:gd name="T21" fmla="*/ 5 h 1681"/>
                <a:gd name="T22" fmla="*/ 2 w 884"/>
                <a:gd name="T23" fmla="*/ 5 h 1681"/>
                <a:gd name="T24" fmla="*/ 2 w 884"/>
                <a:gd name="T25" fmla="*/ 4 h 1681"/>
                <a:gd name="T26" fmla="*/ 1 w 884"/>
                <a:gd name="T27" fmla="*/ 3 h 1681"/>
                <a:gd name="T28" fmla="*/ 1 w 884"/>
                <a:gd name="T29" fmla="*/ 2 h 1681"/>
                <a:gd name="T30" fmla="*/ 2 w 884"/>
                <a:gd name="T31" fmla="*/ 2 h 1681"/>
                <a:gd name="T32" fmla="*/ 2 w 884"/>
                <a:gd name="T33" fmla="*/ 2 h 1681"/>
                <a:gd name="T34" fmla="*/ 2 w 884"/>
                <a:gd name="T35" fmla="*/ 2 h 1681"/>
                <a:gd name="T36" fmla="*/ 3 w 884"/>
                <a:gd name="T37" fmla="*/ 2 h 1681"/>
                <a:gd name="T38" fmla="*/ 3 w 884"/>
                <a:gd name="T39" fmla="*/ 2 h 1681"/>
                <a:gd name="T40" fmla="*/ 3 w 884"/>
                <a:gd name="T41" fmla="*/ 2 h 1681"/>
                <a:gd name="T42" fmla="*/ 3 w 884"/>
                <a:gd name="T43" fmla="*/ 2 h 1681"/>
                <a:gd name="T44" fmla="*/ 4 w 884"/>
                <a:gd name="T45" fmla="*/ 3 h 1681"/>
                <a:gd name="T46" fmla="*/ 4 w 884"/>
                <a:gd name="T47" fmla="*/ 2 h 1681"/>
                <a:gd name="T48" fmla="*/ 4 w 884"/>
                <a:gd name="T49" fmla="*/ 2 h 1681"/>
                <a:gd name="T50" fmla="*/ 4 w 884"/>
                <a:gd name="T51" fmla="*/ 2 h 1681"/>
                <a:gd name="T52" fmla="*/ 3 w 884"/>
                <a:gd name="T53" fmla="*/ 2 h 1681"/>
                <a:gd name="T54" fmla="*/ 4 w 884"/>
                <a:gd name="T55" fmla="*/ 2 h 1681"/>
                <a:gd name="T56" fmla="*/ 3 w 884"/>
                <a:gd name="T57" fmla="*/ 2 h 1681"/>
                <a:gd name="T58" fmla="*/ 3 w 884"/>
                <a:gd name="T59" fmla="*/ 1 h 1681"/>
                <a:gd name="T60" fmla="*/ 3 w 884"/>
                <a:gd name="T61" fmla="*/ 1 h 1681"/>
                <a:gd name="T62" fmla="*/ 3 w 884"/>
                <a:gd name="T63" fmla="*/ 1 h 1681"/>
                <a:gd name="T64" fmla="*/ 2 w 884"/>
                <a:gd name="T65" fmla="*/ 1 h 1681"/>
                <a:gd name="T66" fmla="*/ 2 w 884"/>
                <a:gd name="T67" fmla="*/ 1 h 1681"/>
                <a:gd name="T68" fmla="*/ 2 w 884"/>
                <a:gd name="T69" fmla="*/ 0 h 1681"/>
                <a:gd name="T70" fmla="*/ 2 w 884"/>
                <a:gd name="T71" fmla="*/ 0 h 1681"/>
                <a:gd name="T72" fmla="*/ 2 w 884"/>
                <a:gd name="T73" fmla="*/ 0 h 1681"/>
                <a:gd name="T74" fmla="*/ 1 w 884"/>
                <a:gd name="T75" fmla="*/ 0 h 1681"/>
                <a:gd name="T76" fmla="*/ 1 w 884"/>
                <a:gd name="T77" fmla="*/ 0 h 1681"/>
                <a:gd name="T78" fmla="*/ 1 w 884"/>
                <a:gd name="T79" fmla="*/ 0 h 1681"/>
                <a:gd name="T80" fmla="*/ 1 w 884"/>
                <a:gd name="T81" fmla="*/ 0 h 1681"/>
                <a:gd name="T82" fmla="*/ 1 w 884"/>
                <a:gd name="T83" fmla="*/ 0 h 1681"/>
                <a:gd name="T84" fmla="*/ 1 w 884"/>
                <a:gd name="T85" fmla="*/ 0 h 1681"/>
                <a:gd name="T86" fmla="*/ 1 w 884"/>
                <a:gd name="T87" fmla="*/ 0 h 1681"/>
                <a:gd name="T88" fmla="*/ 1 w 884"/>
                <a:gd name="T89" fmla="*/ 0 h 1681"/>
                <a:gd name="T90" fmla="*/ 0 w 884"/>
                <a:gd name="T91" fmla="*/ 0 h 1681"/>
                <a:gd name="T92" fmla="*/ 0 w 884"/>
                <a:gd name="T93" fmla="*/ 0 h 1681"/>
                <a:gd name="T94" fmla="*/ 0 w 884"/>
                <a:gd name="T95" fmla="*/ 1 h 1681"/>
                <a:gd name="T96" fmla="*/ 0 w 884"/>
                <a:gd name="T97" fmla="*/ 2 h 1681"/>
                <a:gd name="T98" fmla="*/ 0 w 884"/>
                <a:gd name="T99" fmla="*/ 3 h 1681"/>
                <a:gd name="T100" fmla="*/ 0 w 884"/>
                <a:gd name="T101" fmla="*/ 3 h 1681"/>
                <a:gd name="T102" fmla="*/ 1 w 884"/>
                <a:gd name="T103" fmla="*/ 3 h 1681"/>
                <a:gd name="T104" fmla="*/ 1 w 884"/>
                <a:gd name="T105" fmla="*/ 4 h 1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84"/>
                <a:gd name="T160" fmla="*/ 0 h 1681"/>
                <a:gd name="T161" fmla="*/ 884 w 884"/>
                <a:gd name="T162" fmla="*/ 1681 h 1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84" h="1681">
                  <a:moveTo>
                    <a:pt x="225" y="863"/>
                  </a:moveTo>
                  <a:lnTo>
                    <a:pt x="237" y="902"/>
                  </a:lnTo>
                  <a:lnTo>
                    <a:pt x="253" y="957"/>
                  </a:lnTo>
                  <a:lnTo>
                    <a:pt x="270" y="1021"/>
                  </a:lnTo>
                  <a:lnTo>
                    <a:pt x="287" y="1089"/>
                  </a:lnTo>
                  <a:lnTo>
                    <a:pt x="303" y="1154"/>
                  </a:lnTo>
                  <a:lnTo>
                    <a:pt x="317" y="1212"/>
                  </a:lnTo>
                  <a:lnTo>
                    <a:pt x="327" y="1256"/>
                  </a:lnTo>
                  <a:lnTo>
                    <a:pt x="331" y="1282"/>
                  </a:lnTo>
                  <a:lnTo>
                    <a:pt x="334" y="1301"/>
                  </a:lnTo>
                  <a:lnTo>
                    <a:pt x="338" y="1331"/>
                  </a:lnTo>
                  <a:lnTo>
                    <a:pt x="344" y="1367"/>
                  </a:lnTo>
                  <a:lnTo>
                    <a:pt x="351" y="1405"/>
                  </a:lnTo>
                  <a:lnTo>
                    <a:pt x="358" y="1445"/>
                  </a:lnTo>
                  <a:lnTo>
                    <a:pt x="365" y="1480"/>
                  </a:lnTo>
                  <a:lnTo>
                    <a:pt x="372" y="1510"/>
                  </a:lnTo>
                  <a:lnTo>
                    <a:pt x="378" y="1530"/>
                  </a:lnTo>
                  <a:lnTo>
                    <a:pt x="381" y="1531"/>
                  </a:lnTo>
                  <a:lnTo>
                    <a:pt x="383" y="1533"/>
                  </a:lnTo>
                  <a:lnTo>
                    <a:pt x="386" y="1534"/>
                  </a:lnTo>
                  <a:lnTo>
                    <a:pt x="389" y="1537"/>
                  </a:lnTo>
                  <a:lnTo>
                    <a:pt x="398" y="1542"/>
                  </a:lnTo>
                  <a:lnTo>
                    <a:pt x="406" y="1551"/>
                  </a:lnTo>
                  <a:lnTo>
                    <a:pt x="415" y="1559"/>
                  </a:lnTo>
                  <a:lnTo>
                    <a:pt x="423" y="1569"/>
                  </a:lnTo>
                  <a:lnTo>
                    <a:pt x="430" y="1581"/>
                  </a:lnTo>
                  <a:lnTo>
                    <a:pt x="437" y="1592"/>
                  </a:lnTo>
                  <a:lnTo>
                    <a:pt x="443" y="1603"/>
                  </a:lnTo>
                  <a:lnTo>
                    <a:pt x="447" y="1615"/>
                  </a:lnTo>
                  <a:lnTo>
                    <a:pt x="452" y="1628"/>
                  </a:lnTo>
                  <a:lnTo>
                    <a:pt x="456" y="1639"/>
                  </a:lnTo>
                  <a:lnTo>
                    <a:pt x="460" y="1649"/>
                  </a:lnTo>
                  <a:lnTo>
                    <a:pt x="464" y="1657"/>
                  </a:lnTo>
                  <a:lnTo>
                    <a:pt x="470" y="1666"/>
                  </a:lnTo>
                  <a:lnTo>
                    <a:pt x="476" y="1671"/>
                  </a:lnTo>
                  <a:lnTo>
                    <a:pt x="483" y="1677"/>
                  </a:lnTo>
                  <a:lnTo>
                    <a:pt x="491" y="1681"/>
                  </a:lnTo>
                  <a:lnTo>
                    <a:pt x="491" y="1673"/>
                  </a:lnTo>
                  <a:lnTo>
                    <a:pt x="500" y="1662"/>
                  </a:lnTo>
                  <a:lnTo>
                    <a:pt x="513" y="1649"/>
                  </a:lnTo>
                  <a:lnTo>
                    <a:pt x="530" y="1635"/>
                  </a:lnTo>
                  <a:lnTo>
                    <a:pt x="548" y="1620"/>
                  </a:lnTo>
                  <a:lnTo>
                    <a:pt x="566" y="1605"/>
                  </a:lnTo>
                  <a:lnTo>
                    <a:pt x="582" y="1591"/>
                  </a:lnTo>
                  <a:lnTo>
                    <a:pt x="593" y="1576"/>
                  </a:lnTo>
                  <a:lnTo>
                    <a:pt x="603" y="1545"/>
                  </a:lnTo>
                  <a:lnTo>
                    <a:pt x="608" y="1498"/>
                  </a:lnTo>
                  <a:lnTo>
                    <a:pt x="609" y="1455"/>
                  </a:lnTo>
                  <a:lnTo>
                    <a:pt x="608" y="1426"/>
                  </a:lnTo>
                  <a:lnTo>
                    <a:pt x="605" y="1416"/>
                  </a:lnTo>
                  <a:lnTo>
                    <a:pt x="596" y="1399"/>
                  </a:lnTo>
                  <a:lnTo>
                    <a:pt x="585" y="1381"/>
                  </a:lnTo>
                  <a:lnTo>
                    <a:pt x="572" y="1360"/>
                  </a:lnTo>
                  <a:lnTo>
                    <a:pt x="558" y="1338"/>
                  </a:lnTo>
                  <a:lnTo>
                    <a:pt x="545" y="1318"/>
                  </a:lnTo>
                  <a:lnTo>
                    <a:pt x="534" y="1303"/>
                  </a:lnTo>
                  <a:lnTo>
                    <a:pt x="527" y="1292"/>
                  </a:lnTo>
                  <a:lnTo>
                    <a:pt x="518" y="1277"/>
                  </a:lnTo>
                  <a:lnTo>
                    <a:pt x="511" y="1263"/>
                  </a:lnTo>
                  <a:lnTo>
                    <a:pt x="504" y="1246"/>
                  </a:lnTo>
                  <a:lnTo>
                    <a:pt x="497" y="1222"/>
                  </a:lnTo>
                  <a:lnTo>
                    <a:pt x="486" y="1187"/>
                  </a:lnTo>
                  <a:lnTo>
                    <a:pt x="466" y="1130"/>
                  </a:lnTo>
                  <a:lnTo>
                    <a:pt x="439" y="1059"/>
                  </a:lnTo>
                  <a:lnTo>
                    <a:pt x="408" y="981"/>
                  </a:lnTo>
                  <a:lnTo>
                    <a:pt x="374" y="902"/>
                  </a:lnTo>
                  <a:lnTo>
                    <a:pt x="341" y="829"/>
                  </a:lnTo>
                  <a:lnTo>
                    <a:pt x="313" y="768"/>
                  </a:lnTo>
                  <a:lnTo>
                    <a:pt x="288" y="727"/>
                  </a:lnTo>
                  <a:lnTo>
                    <a:pt x="284" y="712"/>
                  </a:lnTo>
                  <a:lnTo>
                    <a:pt x="287" y="690"/>
                  </a:lnTo>
                  <a:lnTo>
                    <a:pt x="294" y="665"/>
                  </a:lnTo>
                  <a:lnTo>
                    <a:pt x="305" y="636"/>
                  </a:lnTo>
                  <a:lnTo>
                    <a:pt x="318" y="611"/>
                  </a:lnTo>
                  <a:lnTo>
                    <a:pt x="332" y="587"/>
                  </a:lnTo>
                  <a:lnTo>
                    <a:pt x="344" y="567"/>
                  </a:lnTo>
                  <a:lnTo>
                    <a:pt x="351" y="556"/>
                  </a:lnTo>
                  <a:lnTo>
                    <a:pt x="362" y="536"/>
                  </a:lnTo>
                  <a:lnTo>
                    <a:pt x="375" y="505"/>
                  </a:lnTo>
                  <a:lnTo>
                    <a:pt x="386" y="468"/>
                  </a:lnTo>
                  <a:lnTo>
                    <a:pt x="391" y="427"/>
                  </a:lnTo>
                  <a:lnTo>
                    <a:pt x="405" y="425"/>
                  </a:lnTo>
                  <a:lnTo>
                    <a:pt x="427" y="429"/>
                  </a:lnTo>
                  <a:lnTo>
                    <a:pt x="453" y="435"/>
                  </a:lnTo>
                  <a:lnTo>
                    <a:pt x="483" y="444"/>
                  </a:lnTo>
                  <a:lnTo>
                    <a:pt x="513" y="454"/>
                  </a:lnTo>
                  <a:lnTo>
                    <a:pt x="542" y="462"/>
                  </a:lnTo>
                  <a:lnTo>
                    <a:pt x="568" y="471"/>
                  </a:lnTo>
                  <a:lnTo>
                    <a:pt x="589" y="475"/>
                  </a:lnTo>
                  <a:lnTo>
                    <a:pt x="595" y="479"/>
                  </a:lnTo>
                  <a:lnTo>
                    <a:pt x="602" y="485"/>
                  </a:lnTo>
                  <a:lnTo>
                    <a:pt x="610" y="490"/>
                  </a:lnTo>
                  <a:lnTo>
                    <a:pt x="620" y="496"/>
                  </a:lnTo>
                  <a:lnTo>
                    <a:pt x="630" y="502"/>
                  </a:lnTo>
                  <a:lnTo>
                    <a:pt x="640" y="509"/>
                  </a:lnTo>
                  <a:lnTo>
                    <a:pt x="649" y="515"/>
                  </a:lnTo>
                  <a:lnTo>
                    <a:pt x="657" y="520"/>
                  </a:lnTo>
                  <a:lnTo>
                    <a:pt x="667" y="527"/>
                  </a:lnTo>
                  <a:lnTo>
                    <a:pt x="680" y="536"/>
                  </a:lnTo>
                  <a:lnTo>
                    <a:pt x="697" y="546"/>
                  </a:lnTo>
                  <a:lnTo>
                    <a:pt x="714" y="556"/>
                  </a:lnTo>
                  <a:lnTo>
                    <a:pt x="732" y="566"/>
                  </a:lnTo>
                  <a:lnTo>
                    <a:pt x="749" y="576"/>
                  </a:lnTo>
                  <a:lnTo>
                    <a:pt x="764" y="581"/>
                  </a:lnTo>
                  <a:lnTo>
                    <a:pt x="775" y="585"/>
                  </a:lnTo>
                  <a:lnTo>
                    <a:pt x="781" y="587"/>
                  </a:lnTo>
                  <a:lnTo>
                    <a:pt x="788" y="588"/>
                  </a:lnTo>
                  <a:lnTo>
                    <a:pt x="795" y="593"/>
                  </a:lnTo>
                  <a:lnTo>
                    <a:pt x="805" y="595"/>
                  </a:lnTo>
                  <a:lnTo>
                    <a:pt x="813" y="600"/>
                  </a:lnTo>
                  <a:lnTo>
                    <a:pt x="823" y="602"/>
                  </a:lnTo>
                  <a:lnTo>
                    <a:pt x="832" y="605"/>
                  </a:lnTo>
                  <a:lnTo>
                    <a:pt x="840" y="608"/>
                  </a:lnTo>
                  <a:lnTo>
                    <a:pt x="847" y="610"/>
                  </a:lnTo>
                  <a:lnTo>
                    <a:pt x="853" y="610"/>
                  </a:lnTo>
                  <a:lnTo>
                    <a:pt x="860" y="608"/>
                  </a:lnTo>
                  <a:lnTo>
                    <a:pt x="866" y="607"/>
                  </a:lnTo>
                  <a:lnTo>
                    <a:pt x="871" y="604"/>
                  </a:lnTo>
                  <a:lnTo>
                    <a:pt x="876" y="601"/>
                  </a:lnTo>
                  <a:lnTo>
                    <a:pt x="880" y="597"/>
                  </a:lnTo>
                  <a:lnTo>
                    <a:pt x="884" y="593"/>
                  </a:lnTo>
                  <a:lnTo>
                    <a:pt x="881" y="590"/>
                  </a:lnTo>
                  <a:lnTo>
                    <a:pt x="880" y="588"/>
                  </a:lnTo>
                  <a:lnTo>
                    <a:pt x="877" y="585"/>
                  </a:lnTo>
                  <a:lnTo>
                    <a:pt x="874" y="584"/>
                  </a:lnTo>
                  <a:lnTo>
                    <a:pt x="874" y="583"/>
                  </a:lnTo>
                  <a:lnTo>
                    <a:pt x="874" y="580"/>
                  </a:lnTo>
                  <a:lnTo>
                    <a:pt x="874" y="578"/>
                  </a:lnTo>
                  <a:lnTo>
                    <a:pt x="873" y="577"/>
                  </a:lnTo>
                  <a:lnTo>
                    <a:pt x="856" y="573"/>
                  </a:lnTo>
                  <a:lnTo>
                    <a:pt x="844" y="566"/>
                  </a:lnTo>
                  <a:lnTo>
                    <a:pt x="837" y="554"/>
                  </a:lnTo>
                  <a:lnTo>
                    <a:pt x="834" y="540"/>
                  </a:lnTo>
                  <a:lnTo>
                    <a:pt x="834" y="526"/>
                  </a:lnTo>
                  <a:lnTo>
                    <a:pt x="839" y="512"/>
                  </a:lnTo>
                  <a:lnTo>
                    <a:pt x="844" y="499"/>
                  </a:lnTo>
                  <a:lnTo>
                    <a:pt x="853" y="488"/>
                  </a:lnTo>
                  <a:lnTo>
                    <a:pt x="854" y="483"/>
                  </a:lnTo>
                  <a:lnTo>
                    <a:pt x="854" y="476"/>
                  </a:lnTo>
                  <a:lnTo>
                    <a:pt x="852" y="471"/>
                  </a:lnTo>
                  <a:lnTo>
                    <a:pt x="850" y="466"/>
                  </a:lnTo>
                  <a:lnTo>
                    <a:pt x="842" y="455"/>
                  </a:lnTo>
                  <a:lnTo>
                    <a:pt x="825" y="437"/>
                  </a:lnTo>
                  <a:lnTo>
                    <a:pt x="803" y="414"/>
                  </a:lnTo>
                  <a:lnTo>
                    <a:pt x="779" y="388"/>
                  </a:lnTo>
                  <a:lnTo>
                    <a:pt x="754" y="363"/>
                  </a:lnTo>
                  <a:lnTo>
                    <a:pt x="732" y="342"/>
                  </a:lnTo>
                  <a:lnTo>
                    <a:pt x="715" y="325"/>
                  </a:lnTo>
                  <a:lnTo>
                    <a:pt x="707" y="317"/>
                  </a:lnTo>
                  <a:lnTo>
                    <a:pt x="703" y="315"/>
                  </a:lnTo>
                  <a:lnTo>
                    <a:pt x="698" y="312"/>
                  </a:lnTo>
                  <a:lnTo>
                    <a:pt x="693" y="309"/>
                  </a:lnTo>
                  <a:lnTo>
                    <a:pt x="687" y="305"/>
                  </a:lnTo>
                  <a:lnTo>
                    <a:pt x="681" y="302"/>
                  </a:lnTo>
                  <a:lnTo>
                    <a:pt x="676" y="299"/>
                  </a:lnTo>
                  <a:lnTo>
                    <a:pt x="670" y="295"/>
                  </a:lnTo>
                  <a:lnTo>
                    <a:pt x="664" y="292"/>
                  </a:lnTo>
                  <a:lnTo>
                    <a:pt x="653" y="285"/>
                  </a:lnTo>
                  <a:lnTo>
                    <a:pt x="633" y="271"/>
                  </a:lnTo>
                  <a:lnTo>
                    <a:pt x="608" y="251"/>
                  </a:lnTo>
                  <a:lnTo>
                    <a:pt x="579" y="230"/>
                  </a:lnTo>
                  <a:lnTo>
                    <a:pt x="551" y="207"/>
                  </a:lnTo>
                  <a:lnTo>
                    <a:pt x="527" y="188"/>
                  </a:lnTo>
                  <a:lnTo>
                    <a:pt x="508" y="173"/>
                  </a:lnTo>
                  <a:lnTo>
                    <a:pt x="498" y="166"/>
                  </a:lnTo>
                  <a:lnTo>
                    <a:pt x="491" y="159"/>
                  </a:lnTo>
                  <a:lnTo>
                    <a:pt x="483" y="154"/>
                  </a:lnTo>
                  <a:lnTo>
                    <a:pt x="474" y="153"/>
                  </a:lnTo>
                  <a:lnTo>
                    <a:pt x="466" y="152"/>
                  </a:lnTo>
                  <a:lnTo>
                    <a:pt x="460" y="143"/>
                  </a:lnTo>
                  <a:lnTo>
                    <a:pt x="453" y="136"/>
                  </a:lnTo>
                  <a:lnTo>
                    <a:pt x="444" y="130"/>
                  </a:lnTo>
                  <a:lnTo>
                    <a:pt x="437" y="126"/>
                  </a:lnTo>
                  <a:lnTo>
                    <a:pt x="430" y="123"/>
                  </a:lnTo>
                  <a:lnTo>
                    <a:pt x="423" y="120"/>
                  </a:lnTo>
                  <a:lnTo>
                    <a:pt x="416" y="119"/>
                  </a:lnTo>
                  <a:lnTo>
                    <a:pt x="410" y="119"/>
                  </a:lnTo>
                  <a:lnTo>
                    <a:pt x="410" y="113"/>
                  </a:lnTo>
                  <a:lnTo>
                    <a:pt x="409" y="108"/>
                  </a:lnTo>
                  <a:lnTo>
                    <a:pt x="409" y="102"/>
                  </a:lnTo>
                  <a:lnTo>
                    <a:pt x="408" y="96"/>
                  </a:lnTo>
                  <a:lnTo>
                    <a:pt x="406" y="89"/>
                  </a:lnTo>
                  <a:lnTo>
                    <a:pt x="403" y="84"/>
                  </a:lnTo>
                  <a:lnTo>
                    <a:pt x="402" y="79"/>
                  </a:lnTo>
                  <a:lnTo>
                    <a:pt x="399" y="76"/>
                  </a:lnTo>
                  <a:lnTo>
                    <a:pt x="393" y="72"/>
                  </a:lnTo>
                  <a:lnTo>
                    <a:pt x="385" y="68"/>
                  </a:lnTo>
                  <a:lnTo>
                    <a:pt x="375" y="64"/>
                  </a:lnTo>
                  <a:lnTo>
                    <a:pt x="368" y="61"/>
                  </a:lnTo>
                  <a:lnTo>
                    <a:pt x="362" y="57"/>
                  </a:lnTo>
                  <a:lnTo>
                    <a:pt x="357" y="51"/>
                  </a:lnTo>
                  <a:lnTo>
                    <a:pt x="352" y="45"/>
                  </a:lnTo>
                  <a:lnTo>
                    <a:pt x="349" y="40"/>
                  </a:lnTo>
                  <a:lnTo>
                    <a:pt x="345" y="37"/>
                  </a:lnTo>
                  <a:lnTo>
                    <a:pt x="339" y="34"/>
                  </a:lnTo>
                  <a:lnTo>
                    <a:pt x="334" y="31"/>
                  </a:lnTo>
                  <a:lnTo>
                    <a:pt x="327" y="30"/>
                  </a:lnTo>
                  <a:lnTo>
                    <a:pt x="320" y="28"/>
                  </a:lnTo>
                  <a:lnTo>
                    <a:pt x="313" y="28"/>
                  </a:lnTo>
                  <a:lnTo>
                    <a:pt x="307" y="28"/>
                  </a:lnTo>
                  <a:lnTo>
                    <a:pt x="304" y="28"/>
                  </a:lnTo>
                  <a:lnTo>
                    <a:pt x="300" y="30"/>
                  </a:lnTo>
                  <a:lnTo>
                    <a:pt x="297" y="31"/>
                  </a:lnTo>
                  <a:lnTo>
                    <a:pt x="293" y="33"/>
                  </a:lnTo>
                  <a:lnTo>
                    <a:pt x="288" y="35"/>
                  </a:lnTo>
                  <a:lnTo>
                    <a:pt x="288" y="33"/>
                  </a:lnTo>
                  <a:lnTo>
                    <a:pt x="287" y="31"/>
                  </a:lnTo>
                  <a:lnTo>
                    <a:pt x="284" y="28"/>
                  </a:lnTo>
                  <a:lnTo>
                    <a:pt x="278" y="28"/>
                  </a:lnTo>
                  <a:lnTo>
                    <a:pt x="270" y="31"/>
                  </a:lnTo>
                  <a:lnTo>
                    <a:pt x="259" y="33"/>
                  </a:lnTo>
                  <a:lnTo>
                    <a:pt x="247" y="37"/>
                  </a:lnTo>
                  <a:lnTo>
                    <a:pt x="235" y="40"/>
                  </a:lnTo>
                  <a:lnTo>
                    <a:pt x="222" y="44"/>
                  </a:lnTo>
                  <a:lnTo>
                    <a:pt x="210" y="50"/>
                  </a:lnTo>
                  <a:lnTo>
                    <a:pt x="200" y="54"/>
                  </a:lnTo>
                  <a:lnTo>
                    <a:pt x="195" y="52"/>
                  </a:lnTo>
                  <a:lnTo>
                    <a:pt x="188" y="51"/>
                  </a:lnTo>
                  <a:lnTo>
                    <a:pt x="182" y="50"/>
                  </a:lnTo>
                  <a:lnTo>
                    <a:pt x="175" y="48"/>
                  </a:lnTo>
                  <a:lnTo>
                    <a:pt x="162" y="44"/>
                  </a:lnTo>
                  <a:lnTo>
                    <a:pt x="151" y="38"/>
                  </a:lnTo>
                  <a:lnTo>
                    <a:pt x="139" y="33"/>
                  </a:lnTo>
                  <a:lnTo>
                    <a:pt x="128" y="27"/>
                  </a:lnTo>
                  <a:lnTo>
                    <a:pt x="118" y="20"/>
                  </a:lnTo>
                  <a:lnTo>
                    <a:pt x="108" y="13"/>
                  </a:lnTo>
                  <a:lnTo>
                    <a:pt x="101" y="7"/>
                  </a:lnTo>
                  <a:lnTo>
                    <a:pt x="94" y="0"/>
                  </a:lnTo>
                  <a:lnTo>
                    <a:pt x="97" y="10"/>
                  </a:lnTo>
                  <a:lnTo>
                    <a:pt x="103" y="18"/>
                  </a:lnTo>
                  <a:lnTo>
                    <a:pt x="107" y="28"/>
                  </a:lnTo>
                  <a:lnTo>
                    <a:pt x="108" y="34"/>
                  </a:lnTo>
                  <a:lnTo>
                    <a:pt x="105" y="40"/>
                  </a:lnTo>
                  <a:lnTo>
                    <a:pt x="98" y="52"/>
                  </a:lnTo>
                  <a:lnTo>
                    <a:pt x="88" y="69"/>
                  </a:lnTo>
                  <a:lnTo>
                    <a:pt x="79" y="88"/>
                  </a:lnTo>
                  <a:lnTo>
                    <a:pt x="66" y="109"/>
                  </a:lnTo>
                  <a:lnTo>
                    <a:pt x="56" y="129"/>
                  </a:lnTo>
                  <a:lnTo>
                    <a:pt x="46" y="147"/>
                  </a:lnTo>
                  <a:lnTo>
                    <a:pt x="39" y="160"/>
                  </a:lnTo>
                  <a:lnTo>
                    <a:pt x="23" y="207"/>
                  </a:lnTo>
                  <a:lnTo>
                    <a:pt x="12" y="268"/>
                  </a:lnTo>
                  <a:lnTo>
                    <a:pt x="3" y="340"/>
                  </a:lnTo>
                  <a:lnTo>
                    <a:pt x="0" y="418"/>
                  </a:lnTo>
                  <a:lnTo>
                    <a:pt x="2" y="493"/>
                  </a:lnTo>
                  <a:lnTo>
                    <a:pt x="9" y="563"/>
                  </a:lnTo>
                  <a:lnTo>
                    <a:pt x="22" y="619"/>
                  </a:lnTo>
                  <a:lnTo>
                    <a:pt x="40" y="658"/>
                  </a:lnTo>
                  <a:lnTo>
                    <a:pt x="47" y="665"/>
                  </a:lnTo>
                  <a:lnTo>
                    <a:pt x="56" y="675"/>
                  </a:lnTo>
                  <a:lnTo>
                    <a:pt x="69" y="686"/>
                  </a:lnTo>
                  <a:lnTo>
                    <a:pt x="81" y="699"/>
                  </a:lnTo>
                  <a:lnTo>
                    <a:pt x="94" y="713"/>
                  </a:lnTo>
                  <a:lnTo>
                    <a:pt x="107" y="724"/>
                  </a:lnTo>
                  <a:lnTo>
                    <a:pt x="117" y="734"/>
                  </a:lnTo>
                  <a:lnTo>
                    <a:pt x="125" y="741"/>
                  </a:lnTo>
                  <a:lnTo>
                    <a:pt x="134" y="750"/>
                  </a:lnTo>
                  <a:lnTo>
                    <a:pt x="145" y="763"/>
                  </a:lnTo>
                  <a:lnTo>
                    <a:pt x="161" y="778"/>
                  </a:lnTo>
                  <a:lnTo>
                    <a:pt x="176" y="797"/>
                  </a:lnTo>
                  <a:lnTo>
                    <a:pt x="192" y="817"/>
                  </a:lnTo>
                  <a:lnTo>
                    <a:pt x="206" y="835"/>
                  </a:lnTo>
                  <a:lnTo>
                    <a:pt x="218" y="851"/>
                  </a:lnTo>
                  <a:lnTo>
                    <a:pt x="225" y="863"/>
                  </a:lnTo>
                  <a:close/>
                </a:path>
              </a:pathLst>
            </a:custGeom>
            <a:solidFill>
              <a:srgbClr val="3399FF"/>
            </a:solidFill>
            <a:ln w="9525">
              <a:noFill/>
              <a:round/>
              <a:headEnd/>
              <a:tailEnd/>
            </a:ln>
          </p:spPr>
          <p:txBody>
            <a:bodyPr/>
            <a:lstStyle/>
            <a:p>
              <a:endParaRPr lang="zh-CN" altLang="en-US"/>
            </a:p>
          </p:txBody>
        </p:sp>
        <p:sp>
          <p:nvSpPr>
            <p:cNvPr id="24611" name="Freeform 88"/>
            <p:cNvSpPr>
              <a:spLocks/>
            </p:cNvSpPr>
            <p:nvPr/>
          </p:nvSpPr>
          <p:spPr bwMode="auto">
            <a:xfrm>
              <a:off x="3379" y="2196"/>
              <a:ext cx="130" cy="242"/>
            </a:xfrm>
            <a:custGeom>
              <a:avLst/>
              <a:gdLst>
                <a:gd name="T0" fmla="*/ 2 w 390"/>
                <a:gd name="T1" fmla="*/ 0 h 726"/>
                <a:gd name="T2" fmla="*/ 2 w 390"/>
                <a:gd name="T3" fmla="*/ 1 h 726"/>
                <a:gd name="T4" fmla="*/ 2 w 390"/>
                <a:gd name="T5" fmla="*/ 1 h 726"/>
                <a:gd name="T6" fmla="*/ 2 w 390"/>
                <a:gd name="T7" fmla="*/ 1 h 726"/>
                <a:gd name="T8" fmla="*/ 2 w 390"/>
                <a:gd name="T9" fmla="*/ 1 h 726"/>
                <a:gd name="T10" fmla="*/ 2 w 390"/>
                <a:gd name="T11" fmla="*/ 2 h 726"/>
                <a:gd name="T12" fmla="*/ 2 w 390"/>
                <a:gd name="T13" fmla="*/ 2 h 726"/>
                <a:gd name="T14" fmla="*/ 2 w 390"/>
                <a:gd name="T15" fmla="*/ 2 h 726"/>
                <a:gd name="T16" fmla="*/ 2 w 390"/>
                <a:gd name="T17" fmla="*/ 2 h 726"/>
                <a:gd name="T18" fmla="*/ 2 w 390"/>
                <a:gd name="T19" fmla="*/ 2 h 726"/>
                <a:gd name="T20" fmla="*/ 1 w 390"/>
                <a:gd name="T21" fmla="*/ 2 h 726"/>
                <a:gd name="T22" fmla="*/ 1 w 390"/>
                <a:gd name="T23" fmla="*/ 2 h 726"/>
                <a:gd name="T24" fmla="*/ 1 w 390"/>
                <a:gd name="T25" fmla="*/ 2 h 726"/>
                <a:gd name="T26" fmla="*/ 1 w 390"/>
                <a:gd name="T27" fmla="*/ 3 h 726"/>
                <a:gd name="T28" fmla="*/ 1 w 390"/>
                <a:gd name="T29" fmla="*/ 3 h 726"/>
                <a:gd name="T30" fmla="*/ 1 w 390"/>
                <a:gd name="T31" fmla="*/ 3 h 726"/>
                <a:gd name="T32" fmla="*/ 1 w 390"/>
                <a:gd name="T33" fmla="*/ 3 h 726"/>
                <a:gd name="T34" fmla="*/ 1 w 390"/>
                <a:gd name="T35" fmla="*/ 3 h 726"/>
                <a:gd name="T36" fmla="*/ 1 w 390"/>
                <a:gd name="T37" fmla="*/ 2 h 726"/>
                <a:gd name="T38" fmla="*/ 1 w 390"/>
                <a:gd name="T39" fmla="*/ 2 h 726"/>
                <a:gd name="T40" fmla="*/ 1 w 390"/>
                <a:gd name="T41" fmla="*/ 2 h 726"/>
                <a:gd name="T42" fmla="*/ 1 w 390"/>
                <a:gd name="T43" fmla="*/ 2 h 726"/>
                <a:gd name="T44" fmla="*/ 1 w 390"/>
                <a:gd name="T45" fmla="*/ 2 h 726"/>
                <a:gd name="T46" fmla="*/ 1 w 390"/>
                <a:gd name="T47" fmla="*/ 2 h 726"/>
                <a:gd name="T48" fmla="*/ 1 w 390"/>
                <a:gd name="T49" fmla="*/ 2 h 726"/>
                <a:gd name="T50" fmla="*/ 1 w 390"/>
                <a:gd name="T51" fmla="*/ 2 h 726"/>
                <a:gd name="T52" fmla="*/ 1 w 390"/>
                <a:gd name="T53" fmla="*/ 2 h 726"/>
                <a:gd name="T54" fmla="*/ 1 w 390"/>
                <a:gd name="T55" fmla="*/ 2 h 726"/>
                <a:gd name="T56" fmla="*/ 1 w 390"/>
                <a:gd name="T57" fmla="*/ 2 h 726"/>
                <a:gd name="T58" fmla="*/ 1 w 390"/>
                <a:gd name="T59" fmla="*/ 2 h 726"/>
                <a:gd name="T60" fmla="*/ 1 w 390"/>
                <a:gd name="T61" fmla="*/ 2 h 726"/>
                <a:gd name="T62" fmla="*/ 1 w 390"/>
                <a:gd name="T63" fmla="*/ 2 h 726"/>
                <a:gd name="T64" fmla="*/ 0 w 390"/>
                <a:gd name="T65" fmla="*/ 2 h 726"/>
                <a:gd name="T66" fmla="*/ 0 w 390"/>
                <a:gd name="T67" fmla="*/ 2 h 726"/>
                <a:gd name="T68" fmla="*/ 0 w 390"/>
                <a:gd name="T69" fmla="*/ 2 h 726"/>
                <a:gd name="T70" fmla="*/ 0 w 390"/>
                <a:gd name="T71" fmla="*/ 2 h 726"/>
                <a:gd name="T72" fmla="*/ 0 w 390"/>
                <a:gd name="T73" fmla="*/ 2 h 726"/>
                <a:gd name="T74" fmla="*/ 0 w 390"/>
                <a:gd name="T75" fmla="*/ 2 h 726"/>
                <a:gd name="T76" fmla="*/ 0 w 390"/>
                <a:gd name="T77" fmla="*/ 2 h 726"/>
                <a:gd name="T78" fmla="*/ 0 w 390"/>
                <a:gd name="T79" fmla="*/ 1 h 726"/>
                <a:gd name="T80" fmla="*/ 0 w 390"/>
                <a:gd name="T81" fmla="*/ 1 h 726"/>
                <a:gd name="T82" fmla="*/ 1 w 390"/>
                <a:gd name="T83" fmla="*/ 1 h 726"/>
                <a:gd name="T84" fmla="*/ 1 w 390"/>
                <a:gd name="T85" fmla="*/ 1 h 726"/>
                <a:gd name="T86" fmla="*/ 1 w 390"/>
                <a:gd name="T87" fmla="*/ 1 h 726"/>
                <a:gd name="T88" fmla="*/ 1 w 390"/>
                <a:gd name="T89" fmla="*/ 1 h 726"/>
                <a:gd name="T90" fmla="*/ 1 w 390"/>
                <a:gd name="T91" fmla="*/ 1 h 726"/>
                <a:gd name="T92" fmla="*/ 1 w 390"/>
                <a:gd name="T93" fmla="*/ 1 h 726"/>
                <a:gd name="T94" fmla="*/ 1 w 390"/>
                <a:gd name="T95" fmla="*/ 1 h 726"/>
                <a:gd name="T96" fmla="*/ 1 w 390"/>
                <a:gd name="T97" fmla="*/ 1 h 726"/>
                <a:gd name="T98" fmla="*/ 1 w 390"/>
                <a:gd name="T99" fmla="*/ 1 h 726"/>
                <a:gd name="T100" fmla="*/ 1 w 390"/>
                <a:gd name="T101" fmla="*/ 1 h 726"/>
                <a:gd name="T102" fmla="*/ 1 w 390"/>
                <a:gd name="T103" fmla="*/ 1 h 726"/>
                <a:gd name="T104" fmla="*/ 1 w 390"/>
                <a:gd name="T105" fmla="*/ 1 h 726"/>
                <a:gd name="T106" fmla="*/ 1 w 390"/>
                <a:gd name="T107" fmla="*/ 0 h 726"/>
                <a:gd name="T108" fmla="*/ 1 w 390"/>
                <a:gd name="T109" fmla="*/ 0 h 726"/>
                <a:gd name="T110" fmla="*/ 1 w 390"/>
                <a:gd name="T111" fmla="*/ 0 h 726"/>
                <a:gd name="T112" fmla="*/ 1 w 390"/>
                <a:gd name="T113" fmla="*/ 0 h 726"/>
                <a:gd name="T114" fmla="*/ 1 w 390"/>
                <a:gd name="T115" fmla="*/ 0 h 726"/>
                <a:gd name="T116" fmla="*/ 1 w 390"/>
                <a:gd name="T117" fmla="*/ 0 h 726"/>
                <a:gd name="T118" fmla="*/ 2 w 390"/>
                <a:gd name="T119" fmla="*/ 0 h 726"/>
                <a:gd name="T120" fmla="*/ 2 w 390"/>
                <a:gd name="T121" fmla="*/ 0 h 726"/>
                <a:gd name="T122" fmla="*/ 2 w 390"/>
                <a:gd name="T123" fmla="*/ 0 h 7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726"/>
                <a:gd name="T188" fmla="*/ 390 w 390"/>
                <a:gd name="T189" fmla="*/ 726 h 7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726">
                  <a:moveTo>
                    <a:pt x="390" y="20"/>
                  </a:moveTo>
                  <a:lnTo>
                    <a:pt x="384" y="58"/>
                  </a:lnTo>
                  <a:lnTo>
                    <a:pt x="377" y="108"/>
                  </a:lnTo>
                  <a:lnTo>
                    <a:pt x="371" y="157"/>
                  </a:lnTo>
                  <a:lnTo>
                    <a:pt x="370" y="194"/>
                  </a:lnTo>
                  <a:lnTo>
                    <a:pt x="370" y="215"/>
                  </a:lnTo>
                  <a:lnTo>
                    <a:pt x="370" y="251"/>
                  </a:lnTo>
                  <a:lnTo>
                    <a:pt x="370" y="289"/>
                  </a:lnTo>
                  <a:lnTo>
                    <a:pt x="370" y="317"/>
                  </a:lnTo>
                  <a:lnTo>
                    <a:pt x="369" y="332"/>
                  </a:lnTo>
                  <a:lnTo>
                    <a:pt x="370" y="354"/>
                  </a:lnTo>
                  <a:lnTo>
                    <a:pt x="371" y="377"/>
                  </a:lnTo>
                  <a:lnTo>
                    <a:pt x="371" y="391"/>
                  </a:lnTo>
                  <a:lnTo>
                    <a:pt x="370" y="400"/>
                  </a:lnTo>
                  <a:lnTo>
                    <a:pt x="370" y="408"/>
                  </a:lnTo>
                  <a:lnTo>
                    <a:pt x="370" y="417"/>
                  </a:lnTo>
                  <a:lnTo>
                    <a:pt x="371" y="424"/>
                  </a:lnTo>
                  <a:lnTo>
                    <a:pt x="376" y="441"/>
                  </a:lnTo>
                  <a:lnTo>
                    <a:pt x="376" y="458"/>
                  </a:lnTo>
                  <a:lnTo>
                    <a:pt x="371" y="476"/>
                  </a:lnTo>
                  <a:lnTo>
                    <a:pt x="364" y="493"/>
                  </a:lnTo>
                  <a:lnTo>
                    <a:pt x="360" y="507"/>
                  </a:lnTo>
                  <a:lnTo>
                    <a:pt x="362" y="520"/>
                  </a:lnTo>
                  <a:lnTo>
                    <a:pt x="364" y="531"/>
                  </a:lnTo>
                  <a:lnTo>
                    <a:pt x="367" y="540"/>
                  </a:lnTo>
                  <a:lnTo>
                    <a:pt x="360" y="567"/>
                  </a:lnTo>
                  <a:lnTo>
                    <a:pt x="350" y="594"/>
                  </a:lnTo>
                  <a:lnTo>
                    <a:pt x="337" y="621"/>
                  </a:lnTo>
                  <a:lnTo>
                    <a:pt x="325" y="648"/>
                  </a:lnTo>
                  <a:lnTo>
                    <a:pt x="312" y="672"/>
                  </a:lnTo>
                  <a:lnTo>
                    <a:pt x="301" y="693"/>
                  </a:lnTo>
                  <a:lnTo>
                    <a:pt x="293" y="711"/>
                  </a:lnTo>
                  <a:lnTo>
                    <a:pt x="291" y="726"/>
                  </a:lnTo>
                  <a:lnTo>
                    <a:pt x="292" y="697"/>
                  </a:lnTo>
                  <a:lnTo>
                    <a:pt x="295" y="669"/>
                  </a:lnTo>
                  <a:lnTo>
                    <a:pt x="298" y="646"/>
                  </a:lnTo>
                  <a:lnTo>
                    <a:pt x="301" y="631"/>
                  </a:lnTo>
                  <a:lnTo>
                    <a:pt x="303" y="602"/>
                  </a:lnTo>
                  <a:lnTo>
                    <a:pt x="306" y="567"/>
                  </a:lnTo>
                  <a:lnTo>
                    <a:pt x="306" y="534"/>
                  </a:lnTo>
                  <a:lnTo>
                    <a:pt x="305" y="512"/>
                  </a:lnTo>
                  <a:lnTo>
                    <a:pt x="302" y="496"/>
                  </a:lnTo>
                  <a:lnTo>
                    <a:pt x="301" y="479"/>
                  </a:lnTo>
                  <a:lnTo>
                    <a:pt x="301" y="461"/>
                  </a:lnTo>
                  <a:lnTo>
                    <a:pt x="302" y="441"/>
                  </a:lnTo>
                  <a:lnTo>
                    <a:pt x="298" y="442"/>
                  </a:lnTo>
                  <a:lnTo>
                    <a:pt x="293" y="442"/>
                  </a:lnTo>
                  <a:lnTo>
                    <a:pt x="286" y="444"/>
                  </a:lnTo>
                  <a:lnTo>
                    <a:pt x="281" y="446"/>
                  </a:lnTo>
                  <a:lnTo>
                    <a:pt x="274" y="448"/>
                  </a:lnTo>
                  <a:lnTo>
                    <a:pt x="266" y="449"/>
                  </a:lnTo>
                  <a:lnTo>
                    <a:pt x="261" y="452"/>
                  </a:lnTo>
                  <a:lnTo>
                    <a:pt x="255" y="453"/>
                  </a:lnTo>
                  <a:lnTo>
                    <a:pt x="251" y="455"/>
                  </a:lnTo>
                  <a:lnTo>
                    <a:pt x="245" y="458"/>
                  </a:lnTo>
                  <a:lnTo>
                    <a:pt x="238" y="461"/>
                  </a:lnTo>
                  <a:lnTo>
                    <a:pt x="231" y="465"/>
                  </a:lnTo>
                  <a:lnTo>
                    <a:pt x="223" y="469"/>
                  </a:lnTo>
                  <a:lnTo>
                    <a:pt x="215" y="473"/>
                  </a:lnTo>
                  <a:lnTo>
                    <a:pt x="208" y="479"/>
                  </a:lnTo>
                  <a:lnTo>
                    <a:pt x="203" y="483"/>
                  </a:lnTo>
                  <a:lnTo>
                    <a:pt x="194" y="490"/>
                  </a:lnTo>
                  <a:lnTo>
                    <a:pt x="179" y="503"/>
                  </a:lnTo>
                  <a:lnTo>
                    <a:pt x="157" y="519"/>
                  </a:lnTo>
                  <a:lnTo>
                    <a:pt x="135" y="534"/>
                  </a:lnTo>
                  <a:lnTo>
                    <a:pt x="112" y="551"/>
                  </a:lnTo>
                  <a:lnTo>
                    <a:pt x="91" y="565"/>
                  </a:lnTo>
                  <a:lnTo>
                    <a:pt x="74" y="574"/>
                  </a:lnTo>
                  <a:lnTo>
                    <a:pt x="62" y="578"/>
                  </a:lnTo>
                  <a:lnTo>
                    <a:pt x="37" y="568"/>
                  </a:lnTo>
                  <a:lnTo>
                    <a:pt x="18" y="551"/>
                  </a:lnTo>
                  <a:lnTo>
                    <a:pt x="7" y="527"/>
                  </a:lnTo>
                  <a:lnTo>
                    <a:pt x="1" y="499"/>
                  </a:lnTo>
                  <a:lnTo>
                    <a:pt x="0" y="468"/>
                  </a:lnTo>
                  <a:lnTo>
                    <a:pt x="4" y="435"/>
                  </a:lnTo>
                  <a:lnTo>
                    <a:pt x="11" y="404"/>
                  </a:lnTo>
                  <a:lnTo>
                    <a:pt x="23" y="375"/>
                  </a:lnTo>
                  <a:lnTo>
                    <a:pt x="28" y="370"/>
                  </a:lnTo>
                  <a:lnTo>
                    <a:pt x="41" y="361"/>
                  </a:lnTo>
                  <a:lnTo>
                    <a:pt x="57" y="350"/>
                  </a:lnTo>
                  <a:lnTo>
                    <a:pt x="75" y="339"/>
                  </a:lnTo>
                  <a:lnTo>
                    <a:pt x="93" y="329"/>
                  </a:lnTo>
                  <a:lnTo>
                    <a:pt x="109" y="319"/>
                  </a:lnTo>
                  <a:lnTo>
                    <a:pt x="122" y="313"/>
                  </a:lnTo>
                  <a:lnTo>
                    <a:pt x="129" y="310"/>
                  </a:lnTo>
                  <a:lnTo>
                    <a:pt x="135" y="310"/>
                  </a:lnTo>
                  <a:lnTo>
                    <a:pt x="142" y="309"/>
                  </a:lnTo>
                  <a:lnTo>
                    <a:pt x="150" y="307"/>
                  </a:lnTo>
                  <a:lnTo>
                    <a:pt x="160" y="306"/>
                  </a:lnTo>
                  <a:lnTo>
                    <a:pt x="170" y="305"/>
                  </a:lnTo>
                  <a:lnTo>
                    <a:pt x="180" y="303"/>
                  </a:lnTo>
                  <a:lnTo>
                    <a:pt x="187" y="300"/>
                  </a:lnTo>
                  <a:lnTo>
                    <a:pt x="194" y="297"/>
                  </a:lnTo>
                  <a:lnTo>
                    <a:pt x="191" y="296"/>
                  </a:lnTo>
                  <a:lnTo>
                    <a:pt x="188" y="295"/>
                  </a:lnTo>
                  <a:lnTo>
                    <a:pt x="184" y="295"/>
                  </a:lnTo>
                  <a:lnTo>
                    <a:pt x="179" y="293"/>
                  </a:lnTo>
                  <a:lnTo>
                    <a:pt x="183" y="271"/>
                  </a:lnTo>
                  <a:lnTo>
                    <a:pt x="193" y="245"/>
                  </a:lnTo>
                  <a:lnTo>
                    <a:pt x="204" y="221"/>
                  </a:lnTo>
                  <a:lnTo>
                    <a:pt x="214" y="204"/>
                  </a:lnTo>
                  <a:lnTo>
                    <a:pt x="220" y="194"/>
                  </a:lnTo>
                  <a:lnTo>
                    <a:pt x="230" y="181"/>
                  </a:lnTo>
                  <a:lnTo>
                    <a:pt x="240" y="164"/>
                  </a:lnTo>
                  <a:lnTo>
                    <a:pt x="251" y="144"/>
                  </a:lnTo>
                  <a:lnTo>
                    <a:pt x="261" y="127"/>
                  </a:lnTo>
                  <a:lnTo>
                    <a:pt x="271" y="110"/>
                  </a:lnTo>
                  <a:lnTo>
                    <a:pt x="278" y="98"/>
                  </a:lnTo>
                  <a:lnTo>
                    <a:pt x="282" y="90"/>
                  </a:lnTo>
                  <a:lnTo>
                    <a:pt x="288" y="81"/>
                  </a:lnTo>
                  <a:lnTo>
                    <a:pt x="293" y="68"/>
                  </a:lnTo>
                  <a:lnTo>
                    <a:pt x="298" y="56"/>
                  </a:lnTo>
                  <a:lnTo>
                    <a:pt x="301" y="48"/>
                  </a:lnTo>
                  <a:lnTo>
                    <a:pt x="305" y="44"/>
                  </a:lnTo>
                  <a:lnTo>
                    <a:pt x="313" y="38"/>
                  </a:lnTo>
                  <a:lnTo>
                    <a:pt x="325" y="31"/>
                  </a:lnTo>
                  <a:lnTo>
                    <a:pt x="337" y="24"/>
                  </a:lnTo>
                  <a:lnTo>
                    <a:pt x="352" y="17"/>
                  </a:lnTo>
                  <a:lnTo>
                    <a:pt x="366" y="10"/>
                  </a:lnTo>
                  <a:lnTo>
                    <a:pt x="380" y="4"/>
                  </a:lnTo>
                  <a:lnTo>
                    <a:pt x="390" y="0"/>
                  </a:lnTo>
                  <a:lnTo>
                    <a:pt x="390" y="4"/>
                  </a:lnTo>
                  <a:lnTo>
                    <a:pt x="390" y="10"/>
                  </a:lnTo>
                  <a:lnTo>
                    <a:pt x="390" y="15"/>
                  </a:lnTo>
                  <a:lnTo>
                    <a:pt x="390" y="20"/>
                  </a:lnTo>
                  <a:close/>
                </a:path>
              </a:pathLst>
            </a:custGeom>
            <a:solidFill>
              <a:srgbClr val="3399FF"/>
            </a:solidFill>
            <a:ln w="9525">
              <a:noFill/>
              <a:round/>
              <a:headEnd/>
              <a:tailEnd/>
            </a:ln>
          </p:spPr>
          <p:txBody>
            <a:bodyPr/>
            <a:lstStyle/>
            <a:p>
              <a:endParaRPr lang="zh-CN" altLang="en-US"/>
            </a:p>
          </p:txBody>
        </p:sp>
        <p:sp>
          <p:nvSpPr>
            <p:cNvPr id="24612" name="Freeform 89"/>
            <p:cNvSpPr>
              <a:spLocks/>
            </p:cNvSpPr>
            <p:nvPr/>
          </p:nvSpPr>
          <p:spPr bwMode="auto">
            <a:xfrm>
              <a:off x="3830" y="2307"/>
              <a:ext cx="21" cy="47"/>
            </a:xfrm>
            <a:custGeom>
              <a:avLst/>
              <a:gdLst>
                <a:gd name="T0" fmla="*/ 0 w 65"/>
                <a:gd name="T1" fmla="*/ 0 h 142"/>
                <a:gd name="T2" fmla="*/ 0 w 65"/>
                <a:gd name="T3" fmla="*/ 0 h 142"/>
                <a:gd name="T4" fmla="*/ 0 w 65"/>
                <a:gd name="T5" fmla="*/ 0 h 142"/>
                <a:gd name="T6" fmla="*/ 0 w 65"/>
                <a:gd name="T7" fmla="*/ 0 h 142"/>
                <a:gd name="T8" fmla="*/ 0 w 65"/>
                <a:gd name="T9" fmla="*/ 0 h 142"/>
                <a:gd name="T10" fmla="*/ 0 w 65"/>
                <a:gd name="T11" fmla="*/ 0 h 142"/>
                <a:gd name="T12" fmla="*/ 0 w 65"/>
                <a:gd name="T13" fmla="*/ 0 h 142"/>
                <a:gd name="T14" fmla="*/ 0 w 65"/>
                <a:gd name="T15" fmla="*/ 0 h 142"/>
                <a:gd name="T16" fmla="*/ 0 w 65"/>
                <a:gd name="T17" fmla="*/ 0 h 142"/>
                <a:gd name="T18" fmla="*/ 0 w 65"/>
                <a:gd name="T19" fmla="*/ 0 h 142"/>
                <a:gd name="T20" fmla="*/ 0 w 65"/>
                <a:gd name="T21" fmla="*/ 0 h 142"/>
                <a:gd name="T22" fmla="*/ 0 w 65"/>
                <a:gd name="T23" fmla="*/ 0 h 142"/>
                <a:gd name="T24" fmla="*/ 0 w 65"/>
                <a:gd name="T25" fmla="*/ 0 h 142"/>
                <a:gd name="T26" fmla="*/ 0 w 65"/>
                <a:gd name="T27" fmla="*/ 0 h 142"/>
                <a:gd name="T28" fmla="*/ 0 w 65"/>
                <a:gd name="T29" fmla="*/ 0 h 142"/>
                <a:gd name="T30" fmla="*/ 0 w 65"/>
                <a:gd name="T31" fmla="*/ 0 h 142"/>
                <a:gd name="T32" fmla="*/ 0 w 65"/>
                <a:gd name="T33" fmla="*/ 0 h 142"/>
                <a:gd name="T34" fmla="*/ 0 w 65"/>
                <a:gd name="T35" fmla="*/ 0 h 142"/>
                <a:gd name="T36" fmla="*/ 0 w 65"/>
                <a:gd name="T37" fmla="*/ 0 h 142"/>
                <a:gd name="T38" fmla="*/ 0 w 65"/>
                <a:gd name="T39" fmla="*/ 0 h 142"/>
                <a:gd name="T40" fmla="*/ 0 w 65"/>
                <a:gd name="T41" fmla="*/ 0 h 142"/>
                <a:gd name="T42" fmla="*/ 0 w 65"/>
                <a:gd name="T43" fmla="*/ 0 h 142"/>
                <a:gd name="T44" fmla="*/ 0 w 65"/>
                <a:gd name="T45" fmla="*/ 0 h 142"/>
                <a:gd name="T46" fmla="*/ 0 w 65"/>
                <a:gd name="T47" fmla="*/ 0 h 142"/>
                <a:gd name="T48" fmla="*/ 0 w 65"/>
                <a:gd name="T49" fmla="*/ 0 h 142"/>
                <a:gd name="T50" fmla="*/ 0 w 65"/>
                <a:gd name="T51" fmla="*/ 0 h 142"/>
                <a:gd name="T52" fmla="*/ 0 w 65"/>
                <a:gd name="T53" fmla="*/ 0 h 142"/>
                <a:gd name="T54" fmla="*/ 0 w 65"/>
                <a:gd name="T55" fmla="*/ 1 h 142"/>
                <a:gd name="T56" fmla="*/ 0 w 65"/>
                <a:gd name="T57" fmla="*/ 1 h 142"/>
                <a:gd name="T58" fmla="*/ 0 w 65"/>
                <a:gd name="T59" fmla="*/ 1 h 142"/>
                <a:gd name="T60" fmla="*/ 0 w 65"/>
                <a:gd name="T61" fmla="*/ 1 h 142"/>
                <a:gd name="T62" fmla="*/ 0 w 65"/>
                <a:gd name="T63" fmla="*/ 0 h 142"/>
                <a:gd name="T64" fmla="*/ 0 w 65"/>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142"/>
                <a:gd name="T101" fmla="*/ 65 w 65"/>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142">
                  <a:moveTo>
                    <a:pt x="65" y="118"/>
                  </a:moveTo>
                  <a:lnTo>
                    <a:pt x="65" y="117"/>
                  </a:lnTo>
                  <a:lnTo>
                    <a:pt x="65" y="114"/>
                  </a:lnTo>
                  <a:lnTo>
                    <a:pt x="65" y="112"/>
                  </a:lnTo>
                  <a:lnTo>
                    <a:pt x="64" y="111"/>
                  </a:lnTo>
                  <a:lnTo>
                    <a:pt x="47" y="107"/>
                  </a:lnTo>
                  <a:lnTo>
                    <a:pt x="35" y="100"/>
                  </a:lnTo>
                  <a:lnTo>
                    <a:pt x="28" y="88"/>
                  </a:lnTo>
                  <a:lnTo>
                    <a:pt x="25" y="74"/>
                  </a:lnTo>
                  <a:lnTo>
                    <a:pt x="25" y="60"/>
                  </a:lnTo>
                  <a:lnTo>
                    <a:pt x="30" y="46"/>
                  </a:lnTo>
                  <a:lnTo>
                    <a:pt x="35" y="33"/>
                  </a:lnTo>
                  <a:lnTo>
                    <a:pt x="44" y="22"/>
                  </a:lnTo>
                  <a:lnTo>
                    <a:pt x="45" y="17"/>
                  </a:lnTo>
                  <a:lnTo>
                    <a:pt x="45" y="10"/>
                  </a:lnTo>
                  <a:lnTo>
                    <a:pt x="43" y="5"/>
                  </a:lnTo>
                  <a:lnTo>
                    <a:pt x="41" y="0"/>
                  </a:lnTo>
                  <a:lnTo>
                    <a:pt x="27" y="7"/>
                  </a:lnTo>
                  <a:lnTo>
                    <a:pt x="16" y="15"/>
                  </a:lnTo>
                  <a:lnTo>
                    <a:pt x="8" y="22"/>
                  </a:lnTo>
                  <a:lnTo>
                    <a:pt x="3" y="29"/>
                  </a:lnTo>
                  <a:lnTo>
                    <a:pt x="1" y="36"/>
                  </a:lnTo>
                  <a:lnTo>
                    <a:pt x="0" y="43"/>
                  </a:lnTo>
                  <a:lnTo>
                    <a:pt x="1" y="50"/>
                  </a:lnTo>
                  <a:lnTo>
                    <a:pt x="3" y="57"/>
                  </a:lnTo>
                  <a:lnTo>
                    <a:pt x="7" y="77"/>
                  </a:lnTo>
                  <a:lnTo>
                    <a:pt x="14" y="105"/>
                  </a:lnTo>
                  <a:lnTo>
                    <a:pt x="23" y="132"/>
                  </a:lnTo>
                  <a:lnTo>
                    <a:pt x="31" y="142"/>
                  </a:lnTo>
                  <a:lnTo>
                    <a:pt x="40" y="138"/>
                  </a:lnTo>
                  <a:lnTo>
                    <a:pt x="50" y="129"/>
                  </a:lnTo>
                  <a:lnTo>
                    <a:pt x="58" y="121"/>
                  </a:lnTo>
                  <a:lnTo>
                    <a:pt x="65" y="118"/>
                  </a:lnTo>
                  <a:close/>
                </a:path>
              </a:pathLst>
            </a:custGeom>
            <a:solidFill>
              <a:srgbClr val="3399FF"/>
            </a:solidFill>
            <a:ln w="9525">
              <a:noFill/>
              <a:round/>
              <a:headEnd/>
              <a:tailEnd/>
            </a:ln>
          </p:spPr>
          <p:txBody>
            <a:bodyPr/>
            <a:lstStyle/>
            <a:p>
              <a:endParaRPr lang="zh-CN" altLang="en-US"/>
            </a:p>
          </p:txBody>
        </p:sp>
        <p:sp>
          <p:nvSpPr>
            <p:cNvPr id="24613" name="Freeform 90"/>
            <p:cNvSpPr>
              <a:spLocks/>
            </p:cNvSpPr>
            <p:nvPr/>
          </p:nvSpPr>
          <p:spPr bwMode="auto">
            <a:xfrm>
              <a:off x="3499" y="2134"/>
              <a:ext cx="103" cy="274"/>
            </a:xfrm>
            <a:custGeom>
              <a:avLst/>
              <a:gdLst>
                <a:gd name="T0" fmla="*/ 0 w 309"/>
                <a:gd name="T1" fmla="*/ 1 h 823"/>
                <a:gd name="T2" fmla="*/ 0 w 309"/>
                <a:gd name="T3" fmla="*/ 1 h 823"/>
                <a:gd name="T4" fmla="*/ 0 w 309"/>
                <a:gd name="T5" fmla="*/ 1 h 823"/>
                <a:gd name="T6" fmla="*/ 0 w 309"/>
                <a:gd name="T7" fmla="*/ 1 h 823"/>
                <a:gd name="T8" fmla="*/ 0 w 309"/>
                <a:gd name="T9" fmla="*/ 1 h 823"/>
                <a:gd name="T10" fmla="*/ 0 w 309"/>
                <a:gd name="T11" fmla="*/ 1 h 823"/>
                <a:gd name="T12" fmla="*/ 0 w 309"/>
                <a:gd name="T13" fmla="*/ 1 h 823"/>
                <a:gd name="T14" fmla="*/ 0 w 309"/>
                <a:gd name="T15" fmla="*/ 0 h 823"/>
                <a:gd name="T16" fmla="*/ 0 w 309"/>
                <a:gd name="T17" fmla="*/ 0 h 823"/>
                <a:gd name="T18" fmla="*/ 0 w 309"/>
                <a:gd name="T19" fmla="*/ 1 h 823"/>
                <a:gd name="T20" fmla="*/ 0 w 309"/>
                <a:gd name="T21" fmla="*/ 1 h 823"/>
                <a:gd name="T22" fmla="*/ 0 w 309"/>
                <a:gd name="T23" fmla="*/ 1 h 823"/>
                <a:gd name="T24" fmla="*/ 1 w 309"/>
                <a:gd name="T25" fmla="*/ 0 h 823"/>
                <a:gd name="T26" fmla="*/ 1 w 309"/>
                <a:gd name="T27" fmla="*/ 0 h 823"/>
                <a:gd name="T28" fmla="*/ 1 w 309"/>
                <a:gd name="T29" fmla="*/ 0 h 823"/>
                <a:gd name="T30" fmla="*/ 1 w 309"/>
                <a:gd name="T31" fmla="*/ 0 h 823"/>
                <a:gd name="T32" fmla="*/ 1 w 309"/>
                <a:gd name="T33" fmla="*/ 0 h 823"/>
                <a:gd name="T34" fmla="*/ 1 w 309"/>
                <a:gd name="T35" fmla="*/ 0 h 823"/>
                <a:gd name="T36" fmla="*/ 1 w 309"/>
                <a:gd name="T37" fmla="*/ 0 h 823"/>
                <a:gd name="T38" fmla="*/ 1 w 309"/>
                <a:gd name="T39" fmla="*/ 0 h 823"/>
                <a:gd name="T40" fmla="*/ 1 w 309"/>
                <a:gd name="T41" fmla="*/ 1 h 823"/>
                <a:gd name="T42" fmla="*/ 1 w 309"/>
                <a:gd name="T43" fmla="*/ 1 h 823"/>
                <a:gd name="T44" fmla="*/ 1 w 309"/>
                <a:gd name="T45" fmla="*/ 1 h 823"/>
                <a:gd name="T46" fmla="*/ 1 w 309"/>
                <a:gd name="T47" fmla="*/ 1 h 823"/>
                <a:gd name="T48" fmla="*/ 1 w 309"/>
                <a:gd name="T49" fmla="*/ 2 h 823"/>
                <a:gd name="T50" fmla="*/ 1 w 309"/>
                <a:gd name="T51" fmla="*/ 3 h 823"/>
                <a:gd name="T52" fmla="*/ 1 w 309"/>
                <a:gd name="T53" fmla="*/ 3 h 823"/>
                <a:gd name="T54" fmla="*/ 1 w 309"/>
                <a:gd name="T55" fmla="*/ 3 h 823"/>
                <a:gd name="T56" fmla="*/ 1 w 309"/>
                <a:gd name="T57" fmla="*/ 3 h 823"/>
                <a:gd name="T58" fmla="*/ 1 w 309"/>
                <a:gd name="T59" fmla="*/ 3 h 823"/>
                <a:gd name="T60" fmla="*/ 1 w 309"/>
                <a:gd name="T61" fmla="*/ 3 h 823"/>
                <a:gd name="T62" fmla="*/ 1 w 309"/>
                <a:gd name="T63" fmla="*/ 3 h 823"/>
                <a:gd name="T64" fmla="*/ 1 w 309"/>
                <a:gd name="T65" fmla="*/ 3 h 823"/>
                <a:gd name="T66" fmla="*/ 1 w 309"/>
                <a:gd name="T67" fmla="*/ 3 h 823"/>
                <a:gd name="T68" fmla="*/ 1 w 309"/>
                <a:gd name="T69" fmla="*/ 3 h 823"/>
                <a:gd name="T70" fmla="*/ 1 w 309"/>
                <a:gd name="T71" fmla="*/ 3 h 823"/>
                <a:gd name="T72" fmla="*/ 1 w 309"/>
                <a:gd name="T73" fmla="*/ 3 h 823"/>
                <a:gd name="T74" fmla="*/ 1 w 309"/>
                <a:gd name="T75" fmla="*/ 3 h 823"/>
                <a:gd name="T76" fmla="*/ 1 w 309"/>
                <a:gd name="T77" fmla="*/ 3 h 823"/>
                <a:gd name="T78" fmla="*/ 0 w 309"/>
                <a:gd name="T79" fmla="*/ 3 h 823"/>
                <a:gd name="T80" fmla="*/ 0 w 309"/>
                <a:gd name="T81" fmla="*/ 3 h 823"/>
                <a:gd name="T82" fmla="*/ 0 w 309"/>
                <a:gd name="T83" fmla="*/ 3 h 823"/>
                <a:gd name="T84" fmla="*/ 0 w 309"/>
                <a:gd name="T85" fmla="*/ 3 h 823"/>
                <a:gd name="T86" fmla="*/ 0 w 309"/>
                <a:gd name="T87" fmla="*/ 3 h 823"/>
                <a:gd name="T88" fmla="*/ 0 w 309"/>
                <a:gd name="T89" fmla="*/ 3 h 823"/>
                <a:gd name="T90" fmla="*/ 0 w 309"/>
                <a:gd name="T91" fmla="*/ 3 h 823"/>
                <a:gd name="T92" fmla="*/ 0 w 309"/>
                <a:gd name="T93" fmla="*/ 3 h 823"/>
                <a:gd name="T94" fmla="*/ 0 w 309"/>
                <a:gd name="T95" fmla="*/ 3 h 823"/>
                <a:gd name="T96" fmla="*/ 0 w 309"/>
                <a:gd name="T97" fmla="*/ 3 h 823"/>
                <a:gd name="T98" fmla="*/ 0 w 309"/>
                <a:gd name="T99" fmla="*/ 2 h 823"/>
                <a:gd name="T100" fmla="*/ 0 w 309"/>
                <a:gd name="T101" fmla="*/ 2 h 823"/>
                <a:gd name="T102" fmla="*/ 0 w 309"/>
                <a:gd name="T103" fmla="*/ 2 h 823"/>
                <a:gd name="T104" fmla="*/ 0 w 309"/>
                <a:gd name="T105" fmla="*/ 2 h 823"/>
                <a:gd name="T106" fmla="*/ 0 w 309"/>
                <a:gd name="T107" fmla="*/ 2 h 823"/>
                <a:gd name="T108" fmla="*/ 0 w 309"/>
                <a:gd name="T109" fmla="*/ 2 h 8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9"/>
                <a:gd name="T166" fmla="*/ 0 h 823"/>
                <a:gd name="T167" fmla="*/ 309 w 309"/>
                <a:gd name="T168" fmla="*/ 823 h 82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9" h="823">
                  <a:moveTo>
                    <a:pt x="10" y="379"/>
                  </a:moveTo>
                  <a:lnTo>
                    <a:pt x="11" y="341"/>
                  </a:lnTo>
                  <a:lnTo>
                    <a:pt x="17" y="291"/>
                  </a:lnTo>
                  <a:lnTo>
                    <a:pt x="24" y="243"/>
                  </a:lnTo>
                  <a:lnTo>
                    <a:pt x="30" y="205"/>
                  </a:lnTo>
                  <a:lnTo>
                    <a:pt x="30" y="200"/>
                  </a:lnTo>
                  <a:lnTo>
                    <a:pt x="30" y="195"/>
                  </a:lnTo>
                  <a:lnTo>
                    <a:pt x="30" y="189"/>
                  </a:lnTo>
                  <a:lnTo>
                    <a:pt x="30" y="185"/>
                  </a:lnTo>
                  <a:lnTo>
                    <a:pt x="31" y="173"/>
                  </a:lnTo>
                  <a:lnTo>
                    <a:pt x="33" y="161"/>
                  </a:lnTo>
                  <a:lnTo>
                    <a:pt x="36" y="146"/>
                  </a:lnTo>
                  <a:lnTo>
                    <a:pt x="40" y="137"/>
                  </a:lnTo>
                  <a:lnTo>
                    <a:pt x="44" y="141"/>
                  </a:lnTo>
                  <a:lnTo>
                    <a:pt x="47" y="132"/>
                  </a:lnTo>
                  <a:lnTo>
                    <a:pt x="48" y="121"/>
                  </a:lnTo>
                  <a:lnTo>
                    <a:pt x="48" y="111"/>
                  </a:lnTo>
                  <a:lnTo>
                    <a:pt x="48" y="103"/>
                  </a:lnTo>
                  <a:lnTo>
                    <a:pt x="58" y="111"/>
                  </a:lnTo>
                  <a:lnTo>
                    <a:pt x="70" y="122"/>
                  </a:lnTo>
                  <a:lnTo>
                    <a:pt x="78" y="135"/>
                  </a:lnTo>
                  <a:lnTo>
                    <a:pt x="85" y="146"/>
                  </a:lnTo>
                  <a:lnTo>
                    <a:pt x="98" y="138"/>
                  </a:lnTo>
                  <a:lnTo>
                    <a:pt x="118" y="124"/>
                  </a:lnTo>
                  <a:lnTo>
                    <a:pt x="142" y="104"/>
                  </a:lnTo>
                  <a:lnTo>
                    <a:pt x="169" y="81"/>
                  </a:lnTo>
                  <a:lnTo>
                    <a:pt x="194" y="57"/>
                  </a:lnTo>
                  <a:lnTo>
                    <a:pt x="219" y="34"/>
                  </a:lnTo>
                  <a:lnTo>
                    <a:pt x="237" y="15"/>
                  </a:lnTo>
                  <a:lnTo>
                    <a:pt x="247" y="0"/>
                  </a:lnTo>
                  <a:lnTo>
                    <a:pt x="251" y="12"/>
                  </a:lnTo>
                  <a:lnTo>
                    <a:pt x="260" y="26"/>
                  </a:lnTo>
                  <a:lnTo>
                    <a:pt x="270" y="42"/>
                  </a:lnTo>
                  <a:lnTo>
                    <a:pt x="278" y="53"/>
                  </a:lnTo>
                  <a:lnTo>
                    <a:pt x="281" y="63"/>
                  </a:lnTo>
                  <a:lnTo>
                    <a:pt x="287" y="71"/>
                  </a:lnTo>
                  <a:lnTo>
                    <a:pt x="291" y="81"/>
                  </a:lnTo>
                  <a:lnTo>
                    <a:pt x="292" y="87"/>
                  </a:lnTo>
                  <a:lnTo>
                    <a:pt x="289" y="93"/>
                  </a:lnTo>
                  <a:lnTo>
                    <a:pt x="282" y="105"/>
                  </a:lnTo>
                  <a:lnTo>
                    <a:pt x="272" y="122"/>
                  </a:lnTo>
                  <a:lnTo>
                    <a:pt x="263" y="141"/>
                  </a:lnTo>
                  <a:lnTo>
                    <a:pt x="250" y="162"/>
                  </a:lnTo>
                  <a:lnTo>
                    <a:pt x="240" y="182"/>
                  </a:lnTo>
                  <a:lnTo>
                    <a:pt x="230" y="200"/>
                  </a:lnTo>
                  <a:lnTo>
                    <a:pt x="223" y="213"/>
                  </a:lnTo>
                  <a:lnTo>
                    <a:pt x="207" y="260"/>
                  </a:lnTo>
                  <a:lnTo>
                    <a:pt x="196" y="321"/>
                  </a:lnTo>
                  <a:lnTo>
                    <a:pt x="187" y="393"/>
                  </a:lnTo>
                  <a:lnTo>
                    <a:pt x="184" y="471"/>
                  </a:lnTo>
                  <a:lnTo>
                    <a:pt x="186" y="546"/>
                  </a:lnTo>
                  <a:lnTo>
                    <a:pt x="193" y="616"/>
                  </a:lnTo>
                  <a:lnTo>
                    <a:pt x="206" y="672"/>
                  </a:lnTo>
                  <a:lnTo>
                    <a:pt x="224" y="711"/>
                  </a:lnTo>
                  <a:lnTo>
                    <a:pt x="231" y="718"/>
                  </a:lnTo>
                  <a:lnTo>
                    <a:pt x="240" y="728"/>
                  </a:lnTo>
                  <a:lnTo>
                    <a:pt x="253" y="739"/>
                  </a:lnTo>
                  <a:lnTo>
                    <a:pt x="265" y="752"/>
                  </a:lnTo>
                  <a:lnTo>
                    <a:pt x="278" y="766"/>
                  </a:lnTo>
                  <a:lnTo>
                    <a:pt x="291" y="777"/>
                  </a:lnTo>
                  <a:lnTo>
                    <a:pt x="301" y="787"/>
                  </a:lnTo>
                  <a:lnTo>
                    <a:pt x="309" y="794"/>
                  </a:lnTo>
                  <a:lnTo>
                    <a:pt x="298" y="797"/>
                  </a:lnTo>
                  <a:lnTo>
                    <a:pt x="282" y="801"/>
                  </a:lnTo>
                  <a:lnTo>
                    <a:pt x="265" y="807"/>
                  </a:lnTo>
                  <a:lnTo>
                    <a:pt x="248" y="813"/>
                  </a:lnTo>
                  <a:lnTo>
                    <a:pt x="231" y="819"/>
                  </a:lnTo>
                  <a:lnTo>
                    <a:pt x="217" y="821"/>
                  </a:lnTo>
                  <a:lnTo>
                    <a:pt x="204" y="823"/>
                  </a:lnTo>
                  <a:lnTo>
                    <a:pt x="197" y="821"/>
                  </a:lnTo>
                  <a:lnTo>
                    <a:pt x="190" y="817"/>
                  </a:lnTo>
                  <a:lnTo>
                    <a:pt x="182" y="811"/>
                  </a:lnTo>
                  <a:lnTo>
                    <a:pt x="172" y="803"/>
                  </a:lnTo>
                  <a:lnTo>
                    <a:pt x="162" y="794"/>
                  </a:lnTo>
                  <a:lnTo>
                    <a:pt x="150" y="784"/>
                  </a:lnTo>
                  <a:lnTo>
                    <a:pt x="141" y="775"/>
                  </a:lnTo>
                  <a:lnTo>
                    <a:pt x="132" y="763"/>
                  </a:lnTo>
                  <a:lnTo>
                    <a:pt x="125" y="753"/>
                  </a:lnTo>
                  <a:lnTo>
                    <a:pt x="121" y="765"/>
                  </a:lnTo>
                  <a:lnTo>
                    <a:pt x="114" y="775"/>
                  </a:lnTo>
                  <a:lnTo>
                    <a:pt x="105" y="783"/>
                  </a:lnTo>
                  <a:lnTo>
                    <a:pt x="95" y="790"/>
                  </a:lnTo>
                  <a:lnTo>
                    <a:pt x="84" y="796"/>
                  </a:lnTo>
                  <a:lnTo>
                    <a:pt x="71" y="800"/>
                  </a:lnTo>
                  <a:lnTo>
                    <a:pt x="58" y="801"/>
                  </a:lnTo>
                  <a:lnTo>
                    <a:pt x="47" y="800"/>
                  </a:lnTo>
                  <a:lnTo>
                    <a:pt x="36" y="779"/>
                  </a:lnTo>
                  <a:lnTo>
                    <a:pt x="24" y="756"/>
                  </a:lnTo>
                  <a:lnTo>
                    <a:pt x="14" y="738"/>
                  </a:lnTo>
                  <a:lnTo>
                    <a:pt x="7" y="725"/>
                  </a:lnTo>
                  <a:lnTo>
                    <a:pt x="4" y="716"/>
                  </a:lnTo>
                  <a:lnTo>
                    <a:pt x="2" y="705"/>
                  </a:lnTo>
                  <a:lnTo>
                    <a:pt x="0" y="692"/>
                  </a:lnTo>
                  <a:lnTo>
                    <a:pt x="4" y="678"/>
                  </a:lnTo>
                  <a:lnTo>
                    <a:pt x="11" y="661"/>
                  </a:lnTo>
                  <a:lnTo>
                    <a:pt x="16" y="643"/>
                  </a:lnTo>
                  <a:lnTo>
                    <a:pt x="16" y="626"/>
                  </a:lnTo>
                  <a:lnTo>
                    <a:pt x="11" y="609"/>
                  </a:lnTo>
                  <a:lnTo>
                    <a:pt x="10" y="602"/>
                  </a:lnTo>
                  <a:lnTo>
                    <a:pt x="10" y="593"/>
                  </a:lnTo>
                  <a:lnTo>
                    <a:pt x="10" y="585"/>
                  </a:lnTo>
                  <a:lnTo>
                    <a:pt x="11" y="576"/>
                  </a:lnTo>
                  <a:lnTo>
                    <a:pt x="11" y="562"/>
                  </a:lnTo>
                  <a:lnTo>
                    <a:pt x="10" y="539"/>
                  </a:lnTo>
                  <a:lnTo>
                    <a:pt x="9" y="517"/>
                  </a:lnTo>
                  <a:lnTo>
                    <a:pt x="10" y="502"/>
                  </a:lnTo>
                  <a:lnTo>
                    <a:pt x="10" y="474"/>
                  </a:lnTo>
                  <a:lnTo>
                    <a:pt x="10" y="436"/>
                  </a:lnTo>
                  <a:lnTo>
                    <a:pt x="10" y="400"/>
                  </a:lnTo>
                  <a:lnTo>
                    <a:pt x="10" y="379"/>
                  </a:lnTo>
                  <a:close/>
                </a:path>
              </a:pathLst>
            </a:custGeom>
            <a:solidFill>
              <a:srgbClr val="3399FF"/>
            </a:solidFill>
            <a:ln w="9525">
              <a:noFill/>
              <a:round/>
              <a:headEnd/>
              <a:tailEnd/>
            </a:ln>
          </p:spPr>
          <p:txBody>
            <a:bodyPr/>
            <a:lstStyle/>
            <a:p>
              <a:endParaRPr lang="zh-CN" altLang="en-US"/>
            </a:p>
          </p:txBody>
        </p:sp>
        <p:sp>
          <p:nvSpPr>
            <p:cNvPr id="24614" name="Freeform 91"/>
            <p:cNvSpPr>
              <a:spLocks/>
            </p:cNvSpPr>
            <p:nvPr/>
          </p:nvSpPr>
          <p:spPr bwMode="auto">
            <a:xfrm>
              <a:off x="3536" y="2363"/>
              <a:ext cx="5" cy="10"/>
            </a:xfrm>
            <a:custGeom>
              <a:avLst/>
              <a:gdLst>
                <a:gd name="T0" fmla="*/ 0 w 16"/>
                <a:gd name="T1" fmla="*/ 0 h 30"/>
                <a:gd name="T2" fmla="*/ 0 w 16"/>
                <a:gd name="T3" fmla="*/ 0 h 30"/>
                <a:gd name="T4" fmla="*/ 0 w 16"/>
                <a:gd name="T5" fmla="*/ 0 h 30"/>
                <a:gd name="T6" fmla="*/ 0 w 16"/>
                <a:gd name="T7" fmla="*/ 0 h 30"/>
                <a:gd name="T8" fmla="*/ 0 w 16"/>
                <a:gd name="T9" fmla="*/ 0 h 30"/>
                <a:gd name="T10" fmla="*/ 0 w 16"/>
                <a:gd name="T11" fmla="*/ 0 h 30"/>
                <a:gd name="T12" fmla="*/ 0 w 16"/>
                <a:gd name="T13" fmla="*/ 0 h 30"/>
                <a:gd name="T14" fmla="*/ 0 w 16"/>
                <a:gd name="T15" fmla="*/ 0 h 30"/>
                <a:gd name="T16" fmla="*/ 0 w 16"/>
                <a:gd name="T17" fmla="*/ 0 h 30"/>
                <a:gd name="T18" fmla="*/ 0 w 16"/>
                <a:gd name="T19" fmla="*/ 0 h 30"/>
                <a:gd name="T20" fmla="*/ 0 w 16"/>
                <a:gd name="T21" fmla="*/ 0 h 30"/>
                <a:gd name="T22" fmla="*/ 0 w 16"/>
                <a:gd name="T23" fmla="*/ 0 h 30"/>
                <a:gd name="T24" fmla="*/ 0 w 16"/>
                <a:gd name="T25" fmla="*/ 0 h 30"/>
                <a:gd name="T26" fmla="*/ 0 w 16"/>
                <a:gd name="T27" fmla="*/ 0 h 30"/>
                <a:gd name="T28" fmla="*/ 0 w 16"/>
                <a:gd name="T29" fmla="*/ 0 h 30"/>
                <a:gd name="T30" fmla="*/ 0 w 16"/>
                <a:gd name="T31" fmla="*/ 0 h 30"/>
                <a:gd name="T32" fmla="*/ 0 w 1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30"/>
                <a:gd name="T53" fmla="*/ 16 w 1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30">
                  <a:moveTo>
                    <a:pt x="4" y="0"/>
                  </a:moveTo>
                  <a:lnTo>
                    <a:pt x="6" y="3"/>
                  </a:lnTo>
                  <a:lnTo>
                    <a:pt x="9" y="4"/>
                  </a:lnTo>
                  <a:lnTo>
                    <a:pt x="12" y="7"/>
                  </a:lnTo>
                  <a:lnTo>
                    <a:pt x="14" y="11"/>
                  </a:lnTo>
                  <a:lnTo>
                    <a:pt x="16" y="17"/>
                  </a:lnTo>
                  <a:lnTo>
                    <a:pt x="16" y="23"/>
                  </a:lnTo>
                  <a:lnTo>
                    <a:pt x="14" y="28"/>
                  </a:lnTo>
                  <a:lnTo>
                    <a:pt x="10" y="30"/>
                  </a:lnTo>
                  <a:lnTo>
                    <a:pt x="6" y="28"/>
                  </a:lnTo>
                  <a:lnTo>
                    <a:pt x="3" y="26"/>
                  </a:lnTo>
                  <a:lnTo>
                    <a:pt x="0" y="21"/>
                  </a:lnTo>
                  <a:lnTo>
                    <a:pt x="0" y="16"/>
                  </a:lnTo>
                  <a:lnTo>
                    <a:pt x="2" y="11"/>
                  </a:lnTo>
                  <a:lnTo>
                    <a:pt x="3" y="7"/>
                  </a:lnTo>
                  <a:lnTo>
                    <a:pt x="4" y="3"/>
                  </a:lnTo>
                  <a:lnTo>
                    <a:pt x="4" y="0"/>
                  </a:lnTo>
                  <a:close/>
                </a:path>
              </a:pathLst>
            </a:custGeom>
            <a:solidFill>
              <a:srgbClr val="3399FF"/>
            </a:solidFill>
            <a:ln w="9525">
              <a:noFill/>
              <a:round/>
              <a:headEnd/>
              <a:tailEnd/>
            </a:ln>
          </p:spPr>
          <p:txBody>
            <a:bodyPr/>
            <a:lstStyle/>
            <a:p>
              <a:endParaRPr lang="zh-CN" altLang="en-US"/>
            </a:p>
          </p:txBody>
        </p:sp>
        <p:sp>
          <p:nvSpPr>
            <p:cNvPr id="24615" name="Freeform 92"/>
            <p:cNvSpPr>
              <a:spLocks/>
            </p:cNvSpPr>
            <p:nvPr/>
          </p:nvSpPr>
          <p:spPr bwMode="auto">
            <a:xfrm>
              <a:off x="3509" y="2179"/>
              <a:ext cx="43" cy="41"/>
            </a:xfrm>
            <a:custGeom>
              <a:avLst/>
              <a:gdLst>
                <a:gd name="T0" fmla="*/ 0 w 129"/>
                <a:gd name="T1" fmla="*/ 0 h 122"/>
                <a:gd name="T2" fmla="*/ 0 w 129"/>
                <a:gd name="T3" fmla="*/ 0 h 122"/>
                <a:gd name="T4" fmla="*/ 0 w 129"/>
                <a:gd name="T5" fmla="*/ 0 h 122"/>
                <a:gd name="T6" fmla="*/ 0 w 129"/>
                <a:gd name="T7" fmla="*/ 0 h 122"/>
                <a:gd name="T8" fmla="*/ 0 w 129"/>
                <a:gd name="T9" fmla="*/ 0 h 122"/>
                <a:gd name="T10" fmla="*/ 0 w 129"/>
                <a:gd name="T11" fmla="*/ 0 h 122"/>
                <a:gd name="T12" fmla="*/ 0 w 129"/>
                <a:gd name="T13" fmla="*/ 0 h 122"/>
                <a:gd name="T14" fmla="*/ 0 w 129"/>
                <a:gd name="T15" fmla="*/ 0 h 122"/>
                <a:gd name="T16" fmla="*/ 0 w 129"/>
                <a:gd name="T17" fmla="*/ 0 h 122"/>
                <a:gd name="T18" fmla="*/ 0 w 129"/>
                <a:gd name="T19" fmla="*/ 0 h 122"/>
                <a:gd name="T20" fmla="*/ 0 w 129"/>
                <a:gd name="T21" fmla="*/ 0 h 122"/>
                <a:gd name="T22" fmla="*/ 0 w 129"/>
                <a:gd name="T23" fmla="*/ 0 h 122"/>
                <a:gd name="T24" fmla="*/ 0 w 129"/>
                <a:gd name="T25" fmla="*/ 0 h 122"/>
                <a:gd name="T26" fmla="*/ 0 w 129"/>
                <a:gd name="T27" fmla="*/ 0 h 122"/>
                <a:gd name="T28" fmla="*/ 0 w 129"/>
                <a:gd name="T29" fmla="*/ 0 h 122"/>
                <a:gd name="T30" fmla="*/ 0 w 129"/>
                <a:gd name="T31" fmla="*/ 0 h 122"/>
                <a:gd name="T32" fmla="*/ 0 w 129"/>
                <a:gd name="T33" fmla="*/ 0 h 122"/>
                <a:gd name="T34" fmla="*/ 0 w 129"/>
                <a:gd name="T35" fmla="*/ 0 h 122"/>
                <a:gd name="T36" fmla="*/ 0 w 129"/>
                <a:gd name="T37" fmla="*/ 0 h 122"/>
                <a:gd name="T38" fmla="*/ 0 w 129"/>
                <a:gd name="T39" fmla="*/ 0 h 122"/>
                <a:gd name="T40" fmla="*/ 0 w 129"/>
                <a:gd name="T41" fmla="*/ 0 h 122"/>
                <a:gd name="T42" fmla="*/ 0 w 129"/>
                <a:gd name="T43" fmla="*/ 0 h 122"/>
                <a:gd name="T44" fmla="*/ 0 w 129"/>
                <a:gd name="T45" fmla="*/ 0 h 122"/>
                <a:gd name="T46" fmla="*/ 0 w 129"/>
                <a:gd name="T47" fmla="*/ 0 h 122"/>
                <a:gd name="T48" fmla="*/ 0 w 129"/>
                <a:gd name="T49" fmla="*/ 0 h 122"/>
                <a:gd name="T50" fmla="*/ 0 w 129"/>
                <a:gd name="T51" fmla="*/ 0 h 122"/>
                <a:gd name="T52" fmla="*/ 0 w 129"/>
                <a:gd name="T53" fmla="*/ 0 h 122"/>
                <a:gd name="T54" fmla="*/ 0 w 129"/>
                <a:gd name="T55" fmla="*/ 0 h 122"/>
                <a:gd name="T56" fmla="*/ 1 w 129"/>
                <a:gd name="T57" fmla="*/ 0 h 122"/>
                <a:gd name="T58" fmla="*/ 1 w 129"/>
                <a:gd name="T59" fmla="*/ 0 h 122"/>
                <a:gd name="T60" fmla="*/ 1 w 129"/>
                <a:gd name="T61" fmla="*/ 0 h 122"/>
                <a:gd name="T62" fmla="*/ 0 w 129"/>
                <a:gd name="T63" fmla="*/ 0 h 122"/>
                <a:gd name="T64" fmla="*/ 0 w 129"/>
                <a:gd name="T65" fmla="*/ 1 h 122"/>
                <a:gd name="T66" fmla="*/ 0 w 129"/>
                <a:gd name="T67" fmla="*/ 0 h 122"/>
                <a:gd name="T68" fmla="*/ 0 w 129"/>
                <a:gd name="T69" fmla="*/ 0 h 122"/>
                <a:gd name="T70" fmla="*/ 0 w 129"/>
                <a:gd name="T71" fmla="*/ 0 h 122"/>
                <a:gd name="T72" fmla="*/ 0 w 129"/>
                <a:gd name="T73" fmla="*/ 0 h 122"/>
                <a:gd name="T74" fmla="*/ 0 w 129"/>
                <a:gd name="T75" fmla="*/ 0 h 122"/>
                <a:gd name="T76" fmla="*/ 0 w 129"/>
                <a:gd name="T77" fmla="*/ 0 h 122"/>
                <a:gd name="T78" fmla="*/ 0 w 129"/>
                <a:gd name="T79" fmla="*/ 0 h 122"/>
                <a:gd name="T80" fmla="*/ 0 w 129"/>
                <a:gd name="T81" fmla="*/ 0 h 122"/>
                <a:gd name="T82" fmla="*/ 0 w 129"/>
                <a:gd name="T83" fmla="*/ 0 h 122"/>
                <a:gd name="T84" fmla="*/ 0 w 129"/>
                <a:gd name="T85" fmla="*/ 0 h 122"/>
                <a:gd name="T86" fmla="*/ 0 w 129"/>
                <a:gd name="T87" fmla="*/ 0 h 122"/>
                <a:gd name="T88" fmla="*/ 0 w 129"/>
                <a:gd name="T89" fmla="*/ 0 h 122"/>
                <a:gd name="T90" fmla="*/ 0 w 129"/>
                <a:gd name="T91" fmla="*/ 0 h 122"/>
                <a:gd name="T92" fmla="*/ 0 w 129"/>
                <a:gd name="T93" fmla="*/ 0 h 122"/>
                <a:gd name="T94" fmla="*/ 0 w 129"/>
                <a:gd name="T95" fmla="*/ 0 h 122"/>
                <a:gd name="T96" fmla="*/ 0 w 129"/>
                <a:gd name="T97" fmla="*/ 0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22"/>
                <a:gd name="T149" fmla="*/ 129 w 129"/>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22">
                  <a:moveTo>
                    <a:pt x="0" y="70"/>
                  </a:moveTo>
                  <a:lnTo>
                    <a:pt x="0" y="65"/>
                  </a:lnTo>
                  <a:lnTo>
                    <a:pt x="0" y="60"/>
                  </a:lnTo>
                  <a:lnTo>
                    <a:pt x="0" y="54"/>
                  </a:lnTo>
                  <a:lnTo>
                    <a:pt x="0" y="50"/>
                  </a:lnTo>
                  <a:lnTo>
                    <a:pt x="1" y="38"/>
                  </a:lnTo>
                  <a:lnTo>
                    <a:pt x="3" y="26"/>
                  </a:lnTo>
                  <a:lnTo>
                    <a:pt x="6" y="11"/>
                  </a:lnTo>
                  <a:lnTo>
                    <a:pt x="10" y="2"/>
                  </a:lnTo>
                  <a:lnTo>
                    <a:pt x="20" y="9"/>
                  </a:lnTo>
                  <a:lnTo>
                    <a:pt x="31" y="19"/>
                  </a:lnTo>
                  <a:lnTo>
                    <a:pt x="41" y="30"/>
                  </a:lnTo>
                  <a:lnTo>
                    <a:pt x="48" y="37"/>
                  </a:lnTo>
                  <a:lnTo>
                    <a:pt x="47" y="38"/>
                  </a:lnTo>
                  <a:lnTo>
                    <a:pt x="45" y="41"/>
                  </a:lnTo>
                  <a:lnTo>
                    <a:pt x="44" y="43"/>
                  </a:lnTo>
                  <a:lnTo>
                    <a:pt x="42" y="46"/>
                  </a:lnTo>
                  <a:lnTo>
                    <a:pt x="51" y="41"/>
                  </a:lnTo>
                  <a:lnTo>
                    <a:pt x="62" y="40"/>
                  </a:lnTo>
                  <a:lnTo>
                    <a:pt x="72" y="41"/>
                  </a:lnTo>
                  <a:lnTo>
                    <a:pt x="81" y="46"/>
                  </a:lnTo>
                  <a:lnTo>
                    <a:pt x="84" y="40"/>
                  </a:lnTo>
                  <a:lnTo>
                    <a:pt x="88" y="33"/>
                  </a:lnTo>
                  <a:lnTo>
                    <a:pt x="92" y="26"/>
                  </a:lnTo>
                  <a:lnTo>
                    <a:pt x="98" y="19"/>
                  </a:lnTo>
                  <a:lnTo>
                    <a:pt x="105" y="13"/>
                  </a:lnTo>
                  <a:lnTo>
                    <a:pt x="112" y="7"/>
                  </a:lnTo>
                  <a:lnTo>
                    <a:pt x="119" y="3"/>
                  </a:lnTo>
                  <a:lnTo>
                    <a:pt x="128" y="0"/>
                  </a:lnTo>
                  <a:lnTo>
                    <a:pt x="129" y="34"/>
                  </a:lnTo>
                  <a:lnTo>
                    <a:pt x="126" y="71"/>
                  </a:lnTo>
                  <a:lnTo>
                    <a:pt x="120" y="102"/>
                  </a:lnTo>
                  <a:lnTo>
                    <a:pt x="112" y="122"/>
                  </a:lnTo>
                  <a:lnTo>
                    <a:pt x="101" y="114"/>
                  </a:lnTo>
                  <a:lnTo>
                    <a:pt x="89" y="101"/>
                  </a:lnTo>
                  <a:lnTo>
                    <a:pt x="79" y="88"/>
                  </a:lnTo>
                  <a:lnTo>
                    <a:pt x="74" y="75"/>
                  </a:lnTo>
                  <a:lnTo>
                    <a:pt x="69" y="77"/>
                  </a:lnTo>
                  <a:lnTo>
                    <a:pt x="64" y="78"/>
                  </a:lnTo>
                  <a:lnTo>
                    <a:pt x="57" y="77"/>
                  </a:lnTo>
                  <a:lnTo>
                    <a:pt x="52" y="74"/>
                  </a:lnTo>
                  <a:lnTo>
                    <a:pt x="47" y="87"/>
                  </a:lnTo>
                  <a:lnTo>
                    <a:pt x="37" y="99"/>
                  </a:lnTo>
                  <a:lnTo>
                    <a:pt x="24" y="111"/>
                  </a:lnTo>
                  <a:lnTo>
                    <a:pt x="11" y="116"/>
                  </a:lnTo>
                  <a:lnTo>
                    <a:pt x="7" y="104"/>
                  </a:lnTo>
                  <a:lnTo>
                    <a:pt x="3" y="91"/>
                  </a:lnTo>
                  <a:lnTo>
                    <a:pt x="1" y="78"/>
                  </a:lnTo>
                  <a:lnTo>
                    <a:pt x="0" y="70"/>
                  </a:lnTo>
                  <a:close/>
                </a:path>
              </a:pathLst>
            </a:custGeom>
            <a:solidFill>
              <a:srgbClr val="3399FF"/>
            </a:solidFill>
            <a:ln w="9525">
              <a:noFill/>
              <a:round/>
              <a:headEnd/>
              <a:tailEnd/>
            </a:ln>
          </p:spPr>
          <p:txBody>
            <a:bodyPr/>
            <a:lstStyle/>
            <a:p>
              <a:endParaRPr lang="zh-CN" altLang="en-US"/>
            </a:p>
          </p:txBody>
        </p:sp>
        <p:sp>
          <p:nvSpPr>
            <p:cNvPr id="24616" name="Freeform 93"/>
            <p:cNvSpPr>
              <a:spLocks/>
            </p:cNvSpPr>
            <p:nvPr/>
          </p:nvSpPr>
          <p:spPr bwMode="auto">
            <a:xfrm>
              <a:off x="3670" y="2579"/>
              <a:ext cx="20" cy="85"/>
            </a:xfrm>
            <a:custGeom>
              <a:avLst/>
              <a:gdLst>
                <a:gd name="T0" fmla="*/ 0 w 58"/>
                <a:gd name="T1" fmla="*/ 1 h 255"/>
                <a:gd name="T2" fmla="*/ 0 w 58"/>
                <a:gd name="T3" fmla="*/ 1 h 255"/>
                <a:gd name="T4" fmla="*/ 0 w 58"/>
                <a:gd name="T5" fmla="*/ 1 h 255"/>
                <a:gd name="T6" fmla="*/ 0 w 58"/>
                <a:gd name="T7" fmla="*/ 1 h 255"/>
                <a:gd name="T8" fmla="*/ 0 w 58"/>
                <a:gd name="T9" fmla="*/ 1 h 255"/>
                <a:gd name="T10" fmla="*/ 0 w 58"/>
                <a:gd name="T11" fmla="*/ 1 h 255"/>
                <a:gd name="T12" fmla="*/ 0 w 58"/>
                <a:gd name="T13" fmla="*/ 1 h 255"/>
                <a:gd name="T14" fmla="*/ 0 w 58"/>
                <a:gd name="T15" fmla="*/ 1 h 255"/>
                <a:gd name="T16" fmla="*/ 0 w 58"/>
                <a:gd name="T17" fmla="*/ 1 h 255"/>
                <a:gd name="T18" fmla="*/ 0 w 58"/>
                <a:gd name="T19" fmla="*/ 0 h 255"/>
                <a:gd name="T20" fmla="*/ 0 w 58"/>
                <a:gd name="T21" fmla="*/ 0 h 255"/>
                <a:gd name="T22" fmla="*/ 0 w 58"/>
                <a:gd name="T23" fmla="*/ 0 h 255"/>
                <a:gd name="T24" fmla="*/ 0 w 58"/>
                <a:gd name="T25" fmla="*/ 0 h 255"/>
                <a:gd name="T26" fmla="*/ 0 w 58"/>
                <a:gd name="T27" fmla="*/ 0 h 255"/>
                <a:gd name="T28" fmla="*/ 0 w 58"/>
                <a:gd name="T29" fmla="*/ 0 h 255"/>
                <a:gd name="T30" fmla="*/ 0 w 58"/>
                <a:gd name="T31" fmla="*/ 0 h 255"/>
                <a:gd name="T32" fmla="*/ 0 w 58"/>
                <a:gd name="T33" fmla="*/ 1 h 255"/>
                <a:gd name="T34" fmla="*/ 0 w 58"/>
                <a:gd name="T35" fmla="*/ 1 h 255"/>
                <a:gd name="T36" fmla="*/ 0 w 58"/>
                <a:gd name="T37" fmla="*/ 1 h 255"/>
                <a:gd name="T38" fmla="*/ 0 w 58"/>
                <a:gd name="T39" fmla="*/ 1 h 255"/>
                <a:gd name="T40" fmla="*/ 0 w 58"/>
                <a:gd name="T41" fmla="*/ 1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255"/>
                <a:gd name="T65" fmla="*/ 58 w 58"/>
                <a:gd name="T66" fmla="*/ 255 h 2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255">
                  <a:moveTo>
                    <a:pt x="58" y="255"/>
                  </a:moveTo>
                  <a:lnTo>
                    <a:pt x="55" y="252"/>
                  </a:lnTo>
                  <a:lnTo>
                    <a:pt x="52" y="251"/>
                  </a:lnTo>
                  <a:lnTo>
                    <a:pt x="50" y="249"/>
                  </a:lnTo>
                  <a:lnTo>
                    <a:pt x="47" y="248"/>
                  </a:lnTo>
                  <a:lnTo>
                    <a:pt x="41" y="228"/>
                  </a:lnTo>
                  <a:lnTo>
                    <a:pt x="34" y="198"/>
                  </a:lnTo>
                  <a:lnTo>
                    <a:pt x="27" y="163"/>
                  </a:lnTo>
                  <a:lnTo>
                    <a:pt x="20" y="123"/>
                  </a:lnTo>
                  <a:lnTo>
                    <a:pt x="13" y="85"/>
                  </a:lnTo>
                  <a:lnTo>
                    <a:pt x="7" y="49"/>
                  </a:lnTo>
                  <a:lnTo>
                    <a:pt x="3" y="19"/>
                  </a:lnTo>
                  <a:lnTo>
                    <a:pt x="0" y="0"/>
                  </a:lnTo>
                  <a:lnTo>
                    <a:pt x="6" y="21"/>
                  </a:lnTo>
                  <a:lnTo>
                    <a:pt x="11" y="52"/>
                  </a:lnTo>
                  <a:lnTo>
                    <a:pt x="20" y="92"/>
                  </a:lnTo>
                  <a:lnTo>
                    <a:pt x="28" y="133"/>
                  </a:lnTo>
                  <a:lnTo>
                    <a:pt x="37" y="175"/>
                  </a:lnTo>
                  <a:lnTo>
                    <a:pt x="45" y="212"/>
                  </a:lnTo>
                  <a:lnTo>
                    <a:pt x="52" y="239"/>
                  </a:lnTo>
                  <a:lnTo>
                    <a:pt x="58" y="255"/>
                  </a:lnTo>
                  <a:close/>
                </a:path>
              </a:pathLst>
            </a:custGeom>
            <a:solidFill>
              <a:srgbClr val="3399FF"/>
            </a:solidFill>
            <a:ln w="9525">
              <a:noFill/>
              <a:round/>
              <a:headEnd/>
              <a:tailEnd/>
            </a:ln>
          </p:spPr>
          <p:txBody>
            <a:bodyPr/>
            <a:lstStyle/>
            <a:p>
              <a:endParaRPr lang="zh-CN" altLang="en-US"/>
            </a:p>
          </p:txBody>
        </p:sp>
        <p:sp>
          <p:nvSpPr>
            <p:cNvPr id="24617" name="Freeform 94"/>
            <p:cNvSpPr>
              <a:spLocks/>
            </p:cNvSpPr>
            <p:nvPr/>
          </p:nvSpPr>
          <p:spPr bwMode="auto">
            <a:xfrm>
              <a:off x="3756" y="2302"/>
              <a:ext cx="23" cy="23"/>
            </a:xfrm>
            <a:custGeom>
              <a:avLst/>
              <a:gdLst>
                <a:gd name="T0" fmla="*/ 0 w 68"/>
                <a:gd name="T1" fmla="*/ 0 h 69"/>
                <a:gd name="T2" fmla="*/ 0 w 68"/>
                <a:gd name="T3" fmla="*/ 0 h 69"/>
                <a:gd name="T4" fmla="*/ 0 w 68"/>
                <a:gd name="T5" fmla="*/ 0 h 69"/>
                <a:gd name="T6" fmla="*/ 0 w 68"/>
                <a:gd name="T7" fmla="*/ 0 h 69"/>
                <a:gd name="T8" fmla="*/ 0 w 68"/>
                <a:gd name="T9" fmla="*/ 0 h 69"/>
                <a:gd name="T10" fmla="*/ 0 w 68"/>
                <a:gd name="T11" fmla="*/ 0 h 69"/>
                <a:gd name="T12" fmla="*/ 0 w 68"/>
                <a:gd name="T13" fmla="*/ 0 h 69"/>
                <a:gd name="T14" fmla="*/ 0 w 68"/>
                <a:gd name="T15" fmla="*/ 0 h 69"/>
                <a:gd name="T16" fmla="*/ 0 w 68"/>
                <a:gd name="T17" fmla="*/ 0 h 69"/>
                <a:gd name="T18" fmla="*/ 0 w 68"/>
                <a:gd name="T19" fmla="*/ 0 h 69"/>
                <a:gd name="T20" fmla="*/ 0 w 68"/>
                <a:gd name="T21" fmla="*/ 0 h 69"/>
                <a:gd name="T22" fmla="*/ 0 w 68"/>
                <a:gd name="T23" fmla="*/ 0 h 69"/>
                <a:gd name="T24" fmla="*/ 0 w 68"/>
                <a:gd name="T25" fmla="*/ 0 h 69"/>
                <a:gd name="T26" fmla="*/ 0 w 68"/>
                <a:gd name="T27" fmla="*/ 0 h 69"/>
                <a:gd name="T28" fmla="*/ 0 w 68"/>
                <a:gd name="T29" fmla="*/ 0 h 69"/>
                <a:gd name="T30" fmla="*/ 0 w 68"/>
                <a:gd name="T31" fmla="*/ 0 h 69"/>
                <a:gd name="T32" fmla="*/ 0 w 68"/>
                <a:gd name="T33" fmla="*/ 0 h 69"/>
                <a:gd name="T34" fmla="*/ 0 w 68"/>
                <a:gd name="T35" fmla="*/ 0 h 69"/>
                <a:gd name="T36" fmla="*/ 0 w 68"/>
                <a:gd name="T37" fmla="*/ 0 h 69"/>
                <a:gd name="T38" fmla="*/ 0 w 68"/>
                <a:gd name="T39" fmla="*/ 0 h 69"/>
                <a:gd name="T40" fmla="*/ 0 w 68"/>
                <a:gd name="T41" fmla="*/ 0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69"/>
                <a:gd name="T65" fmla="*/ 68 w 68"/>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69">
                  <a:moveTo>
                    <a:pt x="68" y="69"/>
                  </a:moveTo>
                  <a:lnTo>
                    <a:pt x="60" y="64"/>
                  </a:lnTo>
                  <a:lnTo>
                    <a:pt x="51" y="58"/>
                  </a:lnTo>
                  <a:lnTo>
                    <a:pt x="41" y="51"/>
                  </a:lnTo>
                  <a:lnTo>
                    <a:pt x="31" y="45"/>
                  </a:lnTo>
                  <a:lnTo>
                    <a:pt x="21" y="39"/>
                  </a:lnTo>
                  <a:lnTo>
                    <a:pt x="13" y="34"/>
                  </a:lnTo>
                  <a:lnTo>
                    <a:pt x="6" y="28"/>
                  </a:lnTo>
                  <a:lnTo>
                    <a:pt x="0" y="24"/>
                  </a:lnTo>
                  <a:lnTo>
                    <a:pt x="2" y="18"/>
                  </a:lnTo>
                  <a:lnTo>
                    <a:pt x="4" y="11"/>
                  </a:lnTo>
                  <a:lnTo>
                    <a:pt x="6" y="4"/>
                  </a:lnTo>
                  <a:lnTo>
                    <a:pt x="6" y="0"/>
                  </a:lnTo>
                  <a:lnTo>
                    <a:pt x="13" y="7"/>
                  </a:lnTo>
                  <a:lnTo>
                    <a:pt x="20" y="17"/>
                  </a:lnTo>
                  <a:lnTo>
                    <a:pt x="30" y="27"/>
                  </a:lnTo>
                  <a:lnTo>
                    <a:pt x="38" y="38"/>
                  </a:lnTo>
                  <a:lnTo>
                    <a:pt x="47" y="49"/>
                  </a:lnTo>
                  <a:lnTo>
                    <a:pt x="55" y="58"/>
                  </a:lnTo>
                  <a:lnTo>
                    <a:pt x="63" y="65"/>
                  </a:lnTo>
                  <a:lnTo>
                    <a:pt x="68" y="69"/>
                  </a:lnTo>
                  <a:close/>
                </a:path>
              </a:pathLst>
            </a:custGeom>
            <a:solidFill>
              <a:srgbClr val="3399FF"/>
            </a:solidFill>
            <a:ln w="9525">
              <a:noFill/>
              <a:round/>
              <a:headEnd/>
              <a:tailEnd/>
            </a:ln>
          </p:spPr>
          <p:txBody>
            <a:bodyPr/>
            <a:lstStyle/>
            <a:p>
              <a:endParaRPr lang="zh-CN" altLang="en-US"/>
            </a:p>
          </p:txBody>
        </p:sp>
        <p:sp>
          <p:nvSpPr>
            <p:cNvPr id="24618" name="Freeform 95"/>
            <p:cNvSpPr>
              <a:spLocks/>
            </p:cNvSpPr>
            <p:nvPr/>
          </p:nvSpPr>
          <p:spPr bwMode="auto">
            <a:xfrm>
              <a:off x="3686" y="2184"/>
              <a:ext cx="11" cy="32"/>
            </a:xfrm>
            <a:custGeom>
              <a:avLst/>
              <a:gdLst>
                <a:gd name="T0" fmla="*/ 0 w 31"/>
                <a:gd name="T1" fmla="*/ 0 h 97"/>
                <a:gd name="T2" fmla="*/ 0 w 31"/>
                <a:gd name="T3" fmla="*/ 0 h 97"/>
                <a:gd name="T4" fmla="*/ 0 w 31"/>
                <a:gd name="T5" fmla="*/ 0 h 97"/>
                <a:gd name="T6" fmla="*/ 0 w 31"/>
                <a:gd name="T7" fmla="*/ 0 h 97"/>
                <a:gd name="T8" fmla="*/ 0 w 31"/>
                <a:gd name="T9" fmla="*/ 0 h 97"/>
                <a:gd name="T10" fmla="*/ 0 w 31"/>
                <a:gd name="T11" fmla="*/ 0 h 97"/>
                <a:gd name="T12" fmla="*/ 0 w 31"/>
                <a:gd name="T13" fmla="*/ 0 h 97"/>
                <a:gd name="T14" fmla="*/ 0 w 31"/>
                <a:gd name="T15" fmla="*/ 0 h 97"/>
                <a:gd name="T16" fmla="*/ 0 w 31"/>
                <a:gd name="T17" fmla="*/ 0 h 97"/>
                <a:gd name="T18" fmla="*/ 0 w 31"/>
                <a:gd name="T19" fmla="*/ 0 h 97"/>
                <a:gd name="T20" fmla="*/ 0 w 31"/>
                <a:gd name="T21" fmla="*/ 0 h 97"/>
                <a:gd name="T22" fmla="*/ 0 w 31"/>
                <a:gd name="T23" fmla="*/ 0 h 97"/>
                <a:gd name="T24" fmla="*/ 0 w 31"/>
                <a:gd name="T25" fmla="*/ 0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97"/>
                <a:gd name="T41" fmla="*/ 31 w 31"/>
                <a:gd name="T42" fmla="*/ 97 h 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97">
                  <a:moveTo>
                    <a:pt x="31" y="23"/>
                  </a:moveTo>
                  <a:lnTo>
                    <a:pt x="31" y="17"/>
                  </a:lnTo>
                  <a:lnTo>
                    <a:pt x="30" y="12"/>
                  </a:lnTo>
                  <a:lnTo>
                    <a:pt x="30" y="6"/>
                  </a:lnTo>
                  <a:lnTo>
                    <a:pt x="29" y="0"/>
                  </a:lnTo>
                  <a:lnTo>
                    <a:pt x="16" y="22"/>
                  </a:lnTo>
                  <a:lnTo>
                    <a:pt x="6" y="47"/>
                  </a:lnTo>
                  <a:lnTo>
                    <a:pt x="0" y="73"/>
                  </a:lnTo>
                  <a:lnTo>
                    <a:pt x="2" y="97"/>
                  </a:lnTo>
                  <a:lnTo>
                    <a:pt x="7" y="70"/>
                  </a:lnTo>
                  <a:lnTo>
                    <a:pt x="13" y="47"/>
                  </a:lnTo>
                  <a:lnTo>
                    <a:pt x="21" y="30"/>
                  </a:lnTo>
                  <a:lnTo>
                    <a:pt x="31" y="23"/>
                  </a:lnTo>
                  <a:close/>
                </a:path>
              </a:pathLst>
            </a:custGeom>
            <a:solidFill>
              <a:srgbClr val="3399FF"/>
            </a:solidFill>
            <a:ln w="9525">
              <a:noFill/>
              <a:round/>
              <a:headEnd/>
              <a:tailEnd/>
            </a:ln>
          </p:spPr>
          <p:txBody>
            <a:bodyPr/>
            <a:lstStyle/>
            <a:p>
              <a:endParaRPr lang="zh-CN" altLang="en-US"/>
            </a:p>
          </p:txBody>
        </p:sp>
        <p:sp>
          <p:nvSpPr>
            <p:cNvPr id="24619" name="Freeform 96"/>
            <p:cNvSpPr>
              <a:spLocks/>
            </p:cNvSpPr>
            <p:nvPr/>
          </p:nvSpPr>
          <p:spPr bwMode="auto">
            <a:xfrm>
              <a:off x="3596" y="2168"/>
              <a:ext cx="31" cy="62"/>
            </a:xfrm>
            <a:custGeom>
              <a:avLst/>
              <a:gdLst>
                <a:gd name="T0" fmla="*/ 0 w 93"/>
                <a:gd name="T1" fmla="*/ 0 h 187"/>
                <a:gd name="T2" fmla="*/ 0 w 93"/>
                <a:gd name="T3" fmla="*/ 0 h 187"/>
                <a:gd name="T4" fmla="*/ 0 w 93"/>
                <a:gd name="T5" fmla="*/ 0 h 187"/>
                <a:gd name="T6" fmla="*/ 0 w 93"/>
                <a:gd name="T7" fmla="*/ 0 h 187"/>
                <a:gd name="T8" fmla="*/ 0 w 93"/>
                <a:gd name="T9" fmla="*/ 0 h 187"/>
                <a:gd name="T10" fmla="*/ 0 w 93"/>
                <a:gd name="T11" fmla="*/ 0 h 187"/>
                <a:gd name="T12" fmla="*/ 0 w 93"/>
                <a:gd name="T13" fmla="*/ 0 h 187"/>
                <a:gd name="T14" fmla="*/ 0 w 93"/>
                <a:gd name="T15" fmla="*/ 0 h 187"/>
                <a:gd name="T16" fmla="*/ 0 w 93"/>
                <a:gd name="T17" fmla="*/ 0 h 187"/>
                <a:gd name="T18" fmla="*/ 0 w 93"/>
                <a:gd name="T19" fmla="*/ 1 h 187"/>
                <a:gd name="T20" fmla="*/ 0 w 93"/>
                <a:gd name="T21" fmla="*/ 1 h 187"/>
                <a:gd name="T22" fmla="*/ 0 w 93"/>
                <a:gd name="T23" fmla="*/ 1 h 187"/>
                <a:gd name="T24" fmla="*/ 0 w 93"/>
                <a:gd name="T25" fmla="*/ 1 h 187"/>
                <a:gd name="T26" fmla="*/ 0 w 93"/>
                <a:gd name="T27" fmla="*/ 1 h 187"/>
                <a:gd name="T28" fmla="*/ 0 w 93"/>
                <a:gd name="T29" fmla="*/ 1 h 187"/>
                <a:gd name="T30" fmla="*/ 0 w 93"/>
                <a:gd name="T31" fmla="*/ 0 h 187"/>
                <a:gd name="T32" fmla="*/ 0 w 93"/>
                <a:gd name="T33" fmla="*/ 0 h 187"/>
                <a:gd name="T34" fmla="*/ 0 w 93"/>
                <a:gd name="T35" fmla="*/ 0 h 187"/>
                <a:gd name="T36" fmla="*/ 0 w 93"/>
                <a:gd name="T37" fmla="*/ 0 h 187"/>
                <a:gd name="T38" fmla="*/ 0 w 93"/>
                <a:gd name="T39" fmla="*/ 0 h 187"/>
                <a:gd name="T40" fmla="*/ 0 w 93"/>
                <a:gd name="T41" fmla="*/ 0 h 1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
                <a:gd name="T64" fmla="*/ 0 h 187"/>
                <a:gd name="T65" fmla="*/ 93 w 93"/>
                <a:gd name="T66" fmla="*/ 187 h 1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 h="187">
                  <a:moveTo>
                    <a:pt x="93" y="6"/>
                  </a:moveTo>
                  <a:lnTo>
                    <a:pt x="88" y="4"/>
                  </a:lnTo>
                  <a:lnTo>
                    <a:pt x="81" y="3"/>
                  </a:lnTo>
                  <a:lnTo>
                    <a:pt x="75" y="2"/>
                  </a:lnTo>
                  <a:lnTo>
                    <a:pt x="68" y="0"/>
                  </a:lnTo>
                  <a:lnTo>
                    <a:pt x="55" y="23"/>
                  </a:lnTo>
                  <a:lnTo>
                    <a:pt x="42" y="50"/>
                  </a:lnTo>
                  <a:lnTo>
                    <a:pt x="31" y="78"/>
                  </a:lnTo>
                  <a:lnTo>
                    <a:pt x="23" y="106"/>
                  </a:lnTo>
                  <a:lnTo>
                    <a:pt x="14" y="133"/>
                  </a:lnTo>
                  <a:lnTo>
                    <a:pt x="8" y="157"/>
                  </a:lnTo>
                  <a:lnTo>
                    <a:pt x="3" y="176"/>
                  </a:lnTo>
                  <a:lnTo>
                    <a:pt x="0" y="187"/>
                  </a:lnTo>
                  <a:lnTo>
                    <a:pt x="11" y="162"/>
                  </a:lnTo>
                  <a:lnTo>
                    <a:pt x="24" y="133"/>
                  </a:lnTo>
                  <a:lnTo>
                    <a:pt x="38" y="105"/>
                  </a:lnTo>
                  <a:lnTo>
                    <a:pt x="52" y="78"/>
                  </a:lnTo>
                  <a:lnTo>
                    <a:pt x="65" y="53"/>
                  </a:lnTo>
                  <a:lnTo>
                    <a:pt x="78" y="31"/>
                  </a:lnTo>
                  <a:lnTo>
                    <a:pt x="88" y="16"/>
                  </a:lnTo>
                  <a:lnTo>
                    <a:pt x="93" y="6"/>
                  </a:lnTo>
                  <a:close/>
                </a:path>
              </a:pathLst>
            </a:custGeom>
            <a:solidFill>
              <a:srgbClr val="3399FF"/>
            </a:solidFill>
            <a:ln w="9525">
              <a:noFill/>
              <a:round/>
              <a:headEnd/>
              <a:tailEnd/>
            </a:ln>
          </p:spPr>
          <p:txBody>
            <a:bodyPr/>
            <a:lstStyle/>
            <a:p>
              <a:endParaRPr lang="zh-CN" altLang="en-US"/>
            </a:p>
          </p:txBody>
        </p:sp>
        <p:sp>
          <p:nvSpPr>
            <p:cNvPr id="24620" name="Freeform 97"/>
            <p:cNvSpPr>
              <a:spLocks/>
            </p:cNvSpPr>
            <p:nvPr/>
          </p:nvSpPr>
          <p:spPr bwMode="auto">
            <a:xfrm>
              <a:off x="3132" y="2180"/>
              <a:ext cx="499" cy="539"/>
            </a:xfrm>
            <a:custGeom>
              <a:avLst/>
              <a:gdLst>
                <a:gd name="T0" fmla="*/ 5 w 1495"/>
                <a:gd name="T1" fmla="*/ 1 h 1615"/>
                <a:gd name="T2" fmla="*/ 5 w 1495"/>
                <a:gd name="T3" fmla="*/ 2 h 1615"/>
                <a:gd name="T4" fmla="*/ 5 w 1495"/>
                <a:gd name="T5" fmla="*/ 2 h 1615"/>
                <a:gd name="T6" fmla="*/ 5 w 1495"/>
                <a:gd name="T7" fmla="*/ 2 h 1615"/>
                <a:gd name="T8" fmla="*/ 5 w 1495"/>
                <a:gd name="T9" fmla="*/ 3 h 1615"/>
                <a:gd name="T10" fmla="*/ 5 w 1495"/>
                <a:gd name="T11" fmla="*/ 4 h 1615"/>
                <a:gd name="T12" fmla="*/ 5 w 1495"/>
                <a:gd name="T13" fmla="*/ 5 h 1615"/>
                <a:gd name="T14" fmla="*/ 6 w 1495"/>
                <a:gd name="T15" fmla="*/ 5 h 1615"/>
                <a:gd name="T16" fmla="*/ 6 w 1495"/>
                <a:gd name="T17" fmla="*/ 6 h 1615"/>
                <a:gd name="T18" fmla="*/ 6 w 1495"/>
                <a:gd name="T19" fmla="*/ 6 h 1615"/>
                <a:gd name="T20" fmla="*/ 6 w 1495"/>
                <a:gd name="T21" fmla="*/ 6 h 1615"/>
                <a:gd name="T22" fmla="*/ 6 w 1495"/>
                <a:gd name="T23" fmla="*/ 7 h 1615"/>
                <a:gd name="T24" fmla="*/ 6 w 1495"/>
                <a:gd name="T25" fmla="*/ 7 h 1615"/>
                <a:gd name="T26" fmla="*/ 6 w 1495"/>
                <a:gd name="T27" fmla="*/ 7 h 1615"/>
                <a:gd name="T28" fmla="*/ 5 w 1495"/>
                <a:gd name="T29" fmla="*/ 7 h 1615"/>
                <a:gd name="T30" fmla="*/ 5 w 1495"/>
                <a:gd name="T31" fmla="*/ 6 h 1615"/>
                <a:gd name="T32" fmla="*/ 5 w 1495"/>
                <a:gd name="T33" fmla="*/ 6 h 1615"/>
                <a:gd name="T34" fmla="*/ 5 w 1495"/>
                <a:gd name="T35" fmla="*/ 6 h 1615"/>
                <a:gd name="T36" fmla="*/ 5 w 1495"/>
                <a:gd name="T37" fmla="*/ 6 h 1615"/>
                <a:gd name="T38" fmla="*/ 4 w 1495"/>
                <a:gd name="T39" fmla="*/ 6 h 1615"/>
                <a:gd name="T40" fmla="*/ 4 w 1495"/>
                <a:gd name="T41" fmla="*/ 6 h 1615"/>
                <a:gd name="T42" fmla="*/ 4 w 1495"/>
                <a:gd name="T43" fmla="*/ 6 h 1615"/>
                <a:gd name="T44" fmla="*/ 4 w 1495"/>
                <a:gd name="T45" fmla="*/ 6 h 1615"/>
                <a:gd name="T46" fmla="*/ 4 w 1495"/>
                <a:gd name="T47" fmla="*/ 5 h 1615"/>
                <a:gd name="T48" fmla="*/ 4 w 1495"/>
                <a:gd name="T49" fmla="*/ 5 h 1615"/>
                <a:gd name="T50" fmla="*/ 4 w 1495"/>
                <a:gd name="T51" fmla="*/ 5 h 1615"/>
                <a:gd name="T52" fmla="*/ 3 w 1495"/>
                <a:gd name="T53" fmla="*/ 5 h 1615"/>
                <a:gd name="T54" fmla="*/ 3 w 1495"/>
                <a:gd name="T55" fmla="*/ 6 h 1615"/>
                <a:gd name="T56" fmla="*/ 3 w 1495"/>
                <a:gd name="T57" fmla="*/ 6 h 1615"/>
                <a:gd name="T58" fmla="*/ 3 w 1495"/>
                <a:gd name="T59" fmla="*/ 6 h 1615"/>
                <a:gd name="T60" fmla="*/ 2 w 1495"/>
                <a:gd name="T61" fmla="*/ 6 h 1615"/>
                <a:gd name="T62" fmla="*/ 2 w 1495"/>
                <a:gd name="T63" fmla="*/ 6 h 1615"/>
                <a:gd name="T64" fmla="*/ 1 w 1495"/>
                <a:gd name="T65" fmla="*/ 6 h 1615"/>
                <a:gd name="T66" fmla="*/ 1 w 1495"/>
                <a:gd name="T67" fmla="*/ 6 h 1615"/>
                <a:gd name="T68" fmla="*/ 1 w 1495"/>
                <a:gd name="T69" fmla="*/ 6 h 1615"/>
                <a:gd name="T70" fmla="*/ 1 w 1495"/>
                <a:gd name="T71" fmla="*/ 6 h 1615"/>
                <a:gd name="T72" fmla="*/ 1 w 1495"/>
                <a:gd name="T73" fmla="*/ 6 h 1615"/>
                <a:gd name="T74" fmla="*/ 0 w 1495"/>
                <a:gd name="T75" fmla="*/ 5 h 1615"/>
                <a:gd name="T76" fmla="*/ 0 w 1495"/>
                <a:gd name="T77" fmla="*/ 5 h 1615"/>
                <a:gd name="T78" fmla="*/ 0 w 1495"/>
                <a:gd name="T79" fmla="*/ 5 h 1615"/>
                <a:gd name="T80" fmla="*/ 0 w 1495"/>
                <a:gd name="T81" fmla="*/ 5 h 1615"/>
                <a:gd name="T82" fmla="*/ 0 w 1495"/>
                <a:gd name="T83" fmla="*/ 5 h 1615"/>
                <a:gd name="T84" fmla="*/ 1 w 1495"/>
                <a:gd name="T85" fmla="*/ 4 h 1615"/>
                <a:gd name="T86" fmla="*/ 1 w 1495"/>
                <a:gd name="T87" fmla="*/ 4 h 1615"/>
                <a:gd name="T88" fmla="*/ 2 w 1495"/>
                <a:gd name="T89" fmla="*/ 4 h 1615"/>
                <a:gd name="T90" fmla="*/ 2 w 1495"/>
                <a:gd name="T91" fmla="*/ 4 h 1615"/>
                <a:gd name="T92" fmla="*/ 2 w 1495"/>
                <a:gd name="T93" fmla="*/ 4 h 1615"/>
                <a:gd name="T94" fmla="*/ 2 w 1495"/>
                <a:gd name="T95" fmla="*/ 4 h 1615"/>
                <a:gd name="T96" fmla="*/ 3 w 1495"/>
                <a:gd name="T97" fmla="*/ 3 h 1615"/>
                <a:gd name="T98" fmla="*/ 3 w 1495"/>
                <a:gd name="T99" fmla="*/ 3 h 1615"/>
                <a:gd name="T100" fmla="*/ 3 w 1495"/>
                <a:gd name="T101" fmla="*/ 3 h 1615"/>
                <a:gd name="T102" fmla="*/ 3 w 1495"/>
                <a:gd name="T103" fmla="*/ 2 h 1615"/>
                <a:gd name="T104" fmla="*/ 3 w 1495"/>
                <a:gd name="T105" fmla="*/ 2 h 1615"/>
                <a:gd name="T106" fmla="*/ 4 w 1495"/>
                <a:gd name="T107" fmla="*/ 1 h 1615"/>
                <a:gd name="T108" fmla="*/ 4 w 1495"/>
                <a:gd name="T109" fmla="*/ 1 h 1615"/>
                <a:gd name="T110" fmla="*/ 3 w 1495"/>
                <a:gd name="T111" fmla="*/ 0 h 1615"/>
                <a:gd name="T112" fmla="*/ 3 w 1495"/>
                <a:gd name="T113" fmla="*/ 0 h 1615"/>
                <a:gd name="T114" fmla="*/ 3 w 1495"/>
                <a:gd name="T115" fmla="*/ 0 h 1615"/>
                <a:gd name="T116" fmla="*/ 3 w 1495"/>
                <a:gd name="T117" fmla="*/ 0 h 1615"/>
                <a:gd name="T118" fmla="*/ 4 w 1495"/>
                <a:gd name="T119" fmla="*/ 0 h 1615"/>
                <a:gd name="T120" fmla="*/ 4 w 1495"/>
                <a:gd name="T121" fmla="*/ 1 h 1615"/>
                <a:gd name="T122" fmla="*/ 5 w 1495"/>
                <a:gd name="T123" fmla="*/ 1 h 16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5"/>
                <a:gd name="T187" fmla="*/ 0 h 1615"/>
                <a:gd name="T188" fmla="*/ 1495 w 1495"/>
                <a:gd name="T189" fmla="*/ 1615 h 16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5" h="1615">
                  <a:moveTo>
                    <a:pt x="1110" y="246"/>
                  </a:moveTo>
                  <a:lnTo>
                    <a:pt x="1123" y="266"/>
                  </a:lnTo>
                  <a:lnTo>
                    <a:pt x="1129" y="284"/>
                  </a:lnTo>
                  <a:lnTo>
                    <a:pt x="1129" y="302"/>
                  </a:lnTo>
                  <a:lnTo>
                    <a:pt x="1126" y="319"/>
                  </a:lnTo>
                  <a:lnTo>
                    <a:pt x="1119" y="336"/>
                  </a:lnTo>
                  <a:lnTo>
                    <a:pt x="1110" y="349"/>
                  </a:lnTo>
                  <a:lnTo>
                    <a:pt x="1102" y="361"/>
                  </a:lnTo>
                  <a:lnTo>
                    <a:pt x="1095" y="369"/>
                  </a:lnTo>
                  <a:lnTo>
                    <a:pt x="1099" y="368"/>
                  </a:lnTo>
                  <a:lnTo>
                    <a:pt x="1102" y="366"/>
                  </a:lnTo>
                  <a:lnTo>
                    <a:pt x="1106" y="365"/>
                  </a:lnTo>
                  <a:lnTo>
                    <a:pt x="1109" y="363"/>
                  </a:lnTo>
                  <a:lnTo>
                    <a:pt x="1108" y="378"/>
                  </a:lnTo>
                  <a:lnTo>
                    <a:pt x="1109" y="400"/>
                  </a:lnTo>
                  <a:lnTo>
                    <a:pt x="1110" y="423"/>
                  </a:lnTo>
                  <a:lnTo>
                    <a:pt x="1110" y="437"/>
                  </a:lnTo>
                  <a:lnTo>
                    <a:pt x="1109" y="446"/>
                  </a:lnTo>
                  <a:lnTo>
                    <a:pt x="1109" y="454"/>
                  </a:lnTo>
                  <a:lnTo>
                    <a:pt x="1109" y="463"/>
                  </a:lnTo>
                  <a:lnTo>
                    <a:pt x="1110" y="470"/>
                  </a:lnTo>
                  <a:lnTo>
                    <a:pt x="1115" y="487"/>
                  </a:lnTo>
                  <a:lnTo>
                    <a:pt x="1115" y="504"/>
                  </a:lnTo>
                  <a:lnTo>
                    <a:pt x="1110" y="522"/>
                  </a:lnTo>
                  <a:lnTo>
                    <a:pt x="1103" y="539"/>
                  </a:lnTo>
                  <a:lnTo>
                    <a:pt x="1099" y="553"/>
                  </a:lnTo>
                  <a:lnTo>
                    <a:pt x="1101" y="566"/>
                  </a:lnTo>
                  <a:lnTo>
                    <a:pt x="1103" y="577"/>
                  </a:lnTo>
                  <a:lnTo>
                    <a:pt x="1106" y="586"/>
                  </a:lnTo>
                  <a:lnTo>
                    <a:pt x="1113" y="599"/>
                  </a:lnTo>
                  <a:lnTo>
                    <a:pt x="1123" y="617"/>
                  </a:lnTo>
                  <a:lnTo>
                    <a:pt x="1135" y="640"/>
                  </a:lnTo>
                  <a:lnTo>
                    <a:pt x="1146" y="661"/>
                  </a:lnTo>
                  <a:lnTo>
                    <a:pt x="1153" y="678"/>
                  </a:lnTo>
                  <a:lnTo>
                    <a:pt x="1159" y="701"/>
                  </a:lnTo>
                  <a:lnTo>
                    <a:pt x="1164" y="729"/>
                  </a:lnTo>
                  <a:lnTo>
                    <a:pt x="1171" y="762"/>
                  </a:lnTo>
                  <a:lnTo>
                    <a:pt x="1179" y="796"/>
                  </a:lnTo>
                  <a:lnTo>
                    <a:pt x="1187" y="830"/>
                  </a:lnTo>
                  <a:lnTo>
                    <a:pt x="1197" y="864"/>
                  </a:lnTo>
                  <a:lnTo>
                    <a:pt x="1210" y="896"/>
                  </a:lnTo>
                  <a:lnTo>
                    <a:pt x="1223" y="922"/>
                  </a:lnTo>
                  <a:lnTo>
                    <a:pt x="1237" y="950"/>
                  </a:lnTo>
                  <a:lnTo>
                    <a:pt x="1251" y="980"/>
                  </a:lnTo>
                  <a:lnTo>
                    <a:pt x="1266" y="1011"/>
                  </a:lnTo>
                  <a:lnTo>
                    <a:pt x="1282" y="1041"/>
                  </a:lnTo>
                  <a:lnTo>
                    <a:pt x="1295" y="1068"/>
                  </a:lnTo>
                  <a:lnTo>
                    <a:pt x="1308" y="1091"/>
                  </a:lnTo>
                  <a:lnTo>
                    <a:pt x="1316" y="1109"/>
                  </a:lnTo>
                  <a:lnTo>
                    <a:pt x="1325" y="1129"/>
                  </a:lnTo>
                  <a:lnTo>
                    <a:pt x="1333" y="1156"/>
                  </a:lnTo>
                  <a:lnTo>
                    <a:pt x="1344" y="1187"/>
                  </a:lnTo>
                  <a:lnTo>
                    <a:pt x="1354" y="1223"/>
                  </a:lnTo>
                  <a:lnTo>
                    <a:pt x="1359" y="1240"/>
                  </a:lnTo>
                  <a:lnTo>
                    <a:pt x="1364" y="1255"/>
                  </a:lnTo>
                  <a:lnTo>
                    <a:pt x="1370" y="1272"/>
                  </a:lnTo>
                  <a:lnTo>
                    <a:pt x="1374" y="1289"/>
                  </a:lnTo>
                  <a:lnTo>
                    <a:pt x="1380" y="1305"/>
                  </a:lnTo>
                  <a:lnTo>
                    <a:pt x="1386" y="1319"/>
                  </a:lnTo>
                  <a:lnTo>
                    <a:pt x="1391" y="1335"/>
                  </a:lnTo>
                  <a:lnTo>
                    <a:pt x="1397" y="1347"/>
                  </a:lnTo>
                  <a:lnTo>
                    <a:pt x="1404" y="1363"/>
                  </a:lnTo>
                  <a:lnTo>
                    <a:pt x="1413" y="1384"/>
                  </a:lnTo>
                  <a:lnTo>
                    <a:pt x="1424" y="1407"/>
                  </a:lnTo>
                  <a:lnTo>
                    <a:pt x="1435" y="1432"/>
                  </a:lnTo>
                  <a:lnTo>
                    <a:pt x="1447" y="1455"/>
                  </a:lnTo>
                  <a:lnTo>
                    <a:pt x="1457" y="1478"/>
                  </a:lnTo>
                  <a:lnTo>
                    <a:pt x="1466" y="1493"/>
                  </a:lnTo>
                  <a:lnTo>
                    <a:pt x="1472" y="1505"/>
                  </a:lnTo>
                  <a:lnTo>
                    <a:pt x="1476" y="1512"/>
                  </a:lnTo>
                  <a:lnTo>
                    <a:pt x="1481" y="1520"/>
                  </a:lnTo>
                  <a:lnTo>
                    <a:pt x="1485" y="1530"/>
                  </a:lnTo>
                  <a:lnTo>
                    <a:pt x="1488" y="1540"/>
                  </a:lnTo>
                  <a:lnTo>
                    <a:pt x="1489" y="1550"/>
                  </a:lnTo>
                  <a:lnTo>
                    <a:pt x="1492" y="1559"/>
                  </a:lnTo>
                  <a:lnTo>
                    <a:pt x="1493" y="1567"/>
                  </a:lnTo>
                  <a:lnTo>
                    <a:pt x="1495" y="1573"/>
                  </a:lnTo>
                  <a:lnTo>
                    <a:pt x="1495" y="1583"/>
                  </a:lnTo>
                  <a:lnTo>
                    <a:pt x="1491" y="1591"/>
                  </a:lnTo>
                  <a:lnTo>
                    <a:pt x="1482" y="1595"/>
                  </a:lnTo>
                  <a:lnTo>
                    <a:pt x="1474" y="1597"/>
                  </a:lnTo>
                  <a:lnTo>
                    <a:pt x="1469" y="1597"/>
                  </a:lnTo>
                  <a:lnTo>
                    <a:pt x="1464" y="1598"/>
                  </a:lnTo>
                  <a:lnTo>
                    <a:pt x="1459" y="1600"/>
                  </a:lnTo>
                  <a:lnTo>
                    <a:pt x="1454" y="1601"/>
                  </a:lnTo>
                  <a:lnTo>
                    <a:pt x="1448" y="1604"/>
                  </a:lnTo>
                  <a:lnTo>
                    <a:pt x="1442" y="1607"/>
                  </a:lnTo>
                  <a:lnTo>
                    <a:pt x="1435" y="1608"/>
                  </a:lnTo>
                  <a:lnTo>
                    <a:pt x="1430" y="1611"/>
                  </a:lnTo>
                  <a:lnTo>
                    <a:pt x="1422" y="1612"/>
                  </a:lnTo>
                  <a:lnTo>
                    <a:pt x="1414" y="1614"/>
                  </a:lnTo>
                  <a:lnTo>
                    <a:pt x="1404" y="1615"/>
                  </a:lnTo>
                  <a:lnTo>
                    <a:pt x="1394" y="1614"/>
                  </a:lnTo>
                  <a:lnTo>
                    <a:pt x="1384" y="1614"/>
                  </a:lnTo>
                  <a:lnTo>
                    <a:pt x="1373" y="1612"/>
                  </a:lnTo>
                  <a:lnTo>
                    <a:pt x="1364" y="1610"/>
                  </a:lnTo>
                  <a:lnTo>
                    <a:pt x="1357" y="1605"/>
                  </a:lnTo>
                  <a:lnTo>
                    <a:pt x="1349" y="1602"/>
                  </a:lnTo>
                  <a:lnTo>
                    <a:pt x="1335" y="1600"/>
                  </a:lnTo>
                  <a:lnTo>
                    <a:pt x="1318" y="1598"/>
                  </a:lnTo>
                  <a:lnTo>
                    <a:pt x="1299" y="1598"/>
                  </a:lnTo>
                  <a:lnTo>
                    <a:pt x="1282" y="1598"/>
                  </a:lnTo>
                  <a:lnTo>
                    <a:pt x="1265" y="1598"/>
                  </a:lnTo>
                  <a:lnTo>
                    <a:pt x="1252" y="1598"/>
                  </a:lnTo>
                  <a:lnTo>
                    <a:pt x="1244" y="1597"/>
                  </a:lnTo>
                  <a:lnTo>
                    <a:pt x="1235" y="1587"/>
                  </a:lnTo>
                  <a:lnTo>
                    <a:pt x="1232" y="1568"/>
                  </a:lnTo>
                  <a:lnTo>
                    <a:pt x="1230" y="1547"/>
                  </a:lnTo>
                  <a:lnTo>
                    <a:pt x="1228" y="1530"/>
                  </a:lnTo>
                  <a:lnTo>
                    <a:pt x="1223" y="1527"/>
                  </a:lnTo>
                  <a:lnTo>
                    <a:pt x="1217" y="1525"/>
                  </a:lnTo>
                  <a:lnTo>
                    <a:pt x="1208" y="1520"/>
                  </a:lnTo>
                  <a:lnTo>
                    <a:pt x="1200" y="1516"/>
                  </a:lnTo>
                  <a:lnTo>
                    <a:pt x="1194" y="1513"/>
                  </a:lnTo>
                  <a:lnTo>
                    <a:pt x="1187" y="1510"/>
                  </a:lnTo>
                  <a:lnTo>
                    <a:pt x="1181" y="1507"/>
                  </a:lnTo>
                  <a:lnTo>
                    <a:pt x="1174" y="1505"/>
                  </a:lnTo>
                  <a:lnTo>
                    <a:pt x="1163" y="1496"/>
                  </a:lnTo>
                  <a:lnTo>
                    <a:pt x="1159" y="1481"/>
                  </a:lnTo>
                  <a:lnTo>
                    <a:pt x="1159" y="1466"/>
                  </a:lnTo>
                  <a:lnTo>
                    <a:pt x="1164" y="1454"/>
                  </a:lnTo>
                  <a:lnTo>
                    <a:pt x="1163" y="1448"/>
                  </a:lnTo>
                  <a:lnTo>
                    <a:pt x="1162" y="1438"/>
                  </a:lnTo>
                  <a:lnTo>
                    <a:pt x="1159" y="1430"/>
                  </a:lnTo>
                  <a:lnTo>
                    <a:pt x="1156" y="1421"/>
                  </a:lnTo>
                  <a:lnTo>
                    <a:pt x="1149" y="1425"/>
                  </a:lnTo>
                  <a:lnTo>
                    <a:pt x="1142" y="1428"/>
                  </a:lnTo>
                  <a:lnTo>
                    <a:pt x="1135" y="1430"/>
                  </a:lnTo>
                  <a:lnTo>
                    <a:pt x="1126" y="1431"/>
                  </a:lnTo>
                  <a:lnTo>
                    <a:pt x="1120" y="1431"/>
                  </a:lnTo>
                  <a:lnTo>
                    <a:pt x="1116" y="1432"/>
                  </a:lnTo>
                  <a:lnTo>
                    <a:pt x="1110" y="1432"/>
                  </a:lnTo>
                  <a:lnTo>
                    <a:pt x="1105" y="1432"/>
                  </a:lnTo>
                  <a:lnTo>
                    <a:pt x="1098" y="1434"/>
                  </a:lnTo>
                  <a:lnTo>
                    <a:pt x="1092" y="1434"/>
                  </a:lnTo>
                  <a:lnTo>
                    <a:pt x="1088" y="1434"/>
                  </a:lnTo>
                  <a:lnTo>
                    <a:pt x="1082" y="1434"/>
                  </a:lnTo>
                  <a:lnTo>
                    <a:pt x="1071" y="1437"/>
                  </a:lnTo>
                  <a:lnTo>
                    <a:pt x="1059" y="1442"/>
                  </a:lnTo>
                  <a:lnTo>
                    <a:pt x="1045" y="1451"/>
                  </a:lnTo>
                  <a:lnTo>
                    <a:pt x="1032" y="1461"/>
                  </a:lnTo>
                  <a:lnTo>
                    <a:pt x="1020" y="1471"/>
                  </a:lnTo>
                  <a:lnTo>
                    <a:pt x="1008" y="1481"/>
                  </a:lnTo>
                  <a:lnTo>
                    <a:pt x="1000" y="1489"/>
                  </a:lnTo>
                  <a:lnTo>
                    <a:pt x="993" y="1495"/>
                  </a:lnTo>
                  <a:lnTo>
                    <a:pt x="987" y="1499"/>
                  </a:lnTo>
                  <a:lnTo>
                    <a:pt x="980" y="1502"/>
                  </a:lnTo>
                  <a:lnTo>
                    <a:pt x="973" y="1503"/>
                  </a:lnTo>
                  <a:lnTo>
                    <a:pt x="966" y="1505"/>
                  </a:lnTo>
                  <a:lnTo>
                    <a:pt x="957" y="1505"/>
                  </a:lnTo>
                  <a:lnTo>
                    <a:pt x="947" y="1505"/>
                  </a:lnTo>
                  <a:lnTo>
                    <a:pt x="939" y="1503"/>
                  </a:lnTo>
                  <a:lnTo>
                    <a:pt x="929" y="1502"/>
                  </a:lnTo>
                  <a:lnTo>
                    <a:pt x="920" y="1500"/>
                  </a:lnTo>
                  <a:lnTo>
                    <a:pt x="912" y="1499"/>
                  </a:lnTo>
                  <a:lnTo>
                    <a:pt x="903" y="1499"/>
                  </a:lnTo>
                  <a:lnTo>
                    <a:pt x="895" y="1499"/>
                  </a:lnTo>
                  <a:lnTo>
                    <a:pt x="885" y="1500"/>
                  </a:lnTo>
                  <a:lnTo>
                    <a:pt x="876" y="1502"/>
                  </a:lnTo>
                  <a:lnTo>
                    <a:pt x="865" y="1503"/>
                  </a:lnTo>
                  <a:lnTo>
                    <a:pt x="854" y="1505"/>
                  </a:lnTo>
                  <a:lnTo>
                    <a:pt x="866" y="1485"/>
                  </a:lnTo>
                  <a:lnTo>
                    <a:pt x="882" y="1458"/>
                  </a:lnTo>
                  <a:lnTo>
                    <a:pt x="898" y="1427"/>
                  </a:lnTo>
                  <a:lnTo>
                    <a:pt x="913" y="1393"/>
                  </a:lnTo>
                  <a:lnTo>
                    <a:pt x="929" y="1360"/>
                  </a:lnTo>
                  <a:lnTo>
                    <a:pt x="942" y="1332"/>
                  </a:lnTo>
                  <a:lnTo>
                    <a:pt x="952" y="1309"/>
                  </a:lnTo>
                  <a:lnTo>
                    <a:pt x="959" y="1295"/>
                  </a:lnTo>
                  <a:lnTo>
                    <a:pt x="957" y="1291"/>
                  </a:lnTo>
                  <a:lnTo>
                    <a:pt x="954" y="1288"/>
                  </a:lnTo>
                  <a:lnTo>
                    <a:pt x="953" y="1285"/>
                  </a:lnTo>
                  <a:lnTo>
                    <a:pt x="950" y="1282"/>
                  </a:lnTo>
                  <a:lnTo>
                    <a:pt x="943" y="1272"/>
                  </a:lnTo>
                  <a:lnTo>
                    <a:pt x="936" y="1264"/>
                  </a:lnTo>
                  <a:lnTo>
                    <a:pt x="927" y="1258"/>
                  </a:lnTo>
                  <a:lnTo>
                    <a:pt x="920" y="1254"/>
                  </a:lnTo>
                  <a:lnTo>
                    <a:pt x="910" y="1251"/>
                  </a:lnTo>
                  <a:lnTo>
                    <a:pt x="902" y="1249"/>
                  </a:lnTo>
                  <a:lnTo>
                    <a:pt x="892" y="1249"/>
                  </a:lnTo>
                  <a:lnTo>
                    <a:pt x="881" y="1251"/>
                  </a:lnTo>
                  <a:lnTo>
                    <a:pt x="868" y="1254"/>
                  </a:lnTo>
                  <a:lnTo>
                    <a:pt x="854" y="1258"/>
                  </a:lnTo>
                  <a:lnTo>
                    <a:pt x="840" y="1264"/>
                  </a:lnTo>
                  <a:lnTo>
                    <a:pt x="825" y="1271"/>
                  </a:lnTo>
                  <a:lnTo>
                    <a:pt x="813" y="1279"/>
                  </a:lnTo>
                  <a:lnTo>
                    <a:pt x="800" y="1288"/>
                  </a:lnTo>
                  <a:lnTo>
                    <a:pt x="788" y="1296"/>
                  </a:lnTo>
                  <a:lnTo>
                    <a:pt x="779" y="1305"/>
                  </a:lnTo>
                  <a:lnTo>
                    <a:pt x="770" y="1312"/>
                  </a:lnTo>
                  <a:lnTo>
                    <a:pt x="760" y="1319"/>
                  </a:lnTo>
                  <a:lnTo>
                    <a:pt x="752" y="1326"/>
                  </a:lnTo>
                  <a:lnTo>
                    <a:pt x="742" y="1332"/>
                  </a:lnTo>
                  <a:lnTo>
                    <a:pt x="733" y="1337"/>
                  </a:lnTo>
                  <a:lnTo>
                    <a:pt x="725" y="1342"/>
                  </a:lnTo>
                  <a:lnTo>
                    <a:pt x="716" y="1344"/>
                  </a:lnTo>
                  <a:lnTo>
                    <a:pt x="709" y="1346"/>
                  </a:lnTo>
                  <a:lnTo>
                    <a:pt x="705" y="1353"/>
                  </a:lnTo>
                  <a:lnTo>
                    <a:pt x="703" y="1367"/>
                  </a:lnTo>
                  <a:lnTo>
                    <a:pt x="703" y="1381"/>
                  </a:lnTo>
                  <a:lnTo>
                    <a:pt x="703" y="1388"/>
                  </a:lnTo>
                  <a:lnTo>
                    <a:pt x="706" y="1394"/>
                  </a:lnTo>
                  <a:lnTo>
                    <a:pt x="706" y="1400"/>
                  </a:lnTo>
                  <a:lnTo>
                    <a:pt x="701" y="1404"/>
                  </a:lnTo>
                  <a:lnTo>
                    <a:pt x="695" y="1410"/>
                  </a:lnTo>
                  <a:lnTo>
                    <a:pt x="688" y="1422"/>
                  </a:lnTo>
                  <a:lnTo>
                    <a:pt x="676" y="1449"/>
                  </a:lnTo>
                  <a:lnTo>
                    <a:pt x="664" y="1479"/>
                  </a:lnTo>
                  <a:lnTo>
                    <a:pt x="654" y="1507"/>
                  </a:lnTo>
                  <a:lnTo>
                    <a:pt x="651" y="1516"/>
                  </a:lnTo>
                  <a:lnTo>
                    <a:pt x="647" y="1525"/>
                  </a:lnTo>
                  <a:lnTo>
                    <a:pt x="642" y="1530"/>
                  </a:lnTo>
                  <a:lnTo>
                    <a:pt x="640" y="1534"/>
                  </a:lnTo>
                  <a:lnTo>
                    <a:pt x="632" y="1542"/>
                  </a:lnTo>
                  <a:lnTo>
                    <a:pt x="624" y="1550"/>
                  </a:lnTo>
                  <a:lnTo>
                    <a:pt x="613" y="1560"/>
                  </a:lnTo>
                  <a:lnTo>
                    <a:pt x="600" y="1571"/>
                  </a:lnTo>
                  <a:lnTo>
                    <a:pt x="587" y="1581"/>
                  </a:lnTo>
                  <a:lnTo>
                    <a:pt x="574" y="1591"/>
                  </a:lnTo>
                  <a:lnTo>
                    <a:pt x="563" y="1598"/>
                  </a:lnTo>
                  <a:lnTo>
                    <a:pt x="554" y="1604"/>
                  </a:lnTo>
                  <a:lnTo>
                    <a:pt x="520" y="1600"/>
                  </a:lnTo>
                  <a:lnTo>
                    <a:pt x="489" y="1590"/>
                  </a:lnTo>
                  <a:lnTo>
                    <a:pt x="458" y="1573"/>
                  </a:lnTo>
                  <a:lnTo>
                    <a:pt x="430" y="1551"/>
                  </a:lnTo>
                  <a:lnTo>
                    <a:pt x="404" y="1527"/>
                  </a:lnTo>
                  <a:lnTo>
                    <a:pt x="381" y="1500"/>
                  </a:lnTo>
                  <a:lnTo>
                    <a:pt x="362" y="1472"/>
                  </a:lnTo>
                  <a:lnTo>
                    <a:pt x="346" y="1445"/>
                  </a:lnTo>
                  <a:lnTo>
                    <a:pt x="342" y="1438"/>
                  </a:lnTo>
                  <a:lnTo>
                    <a:pt x="336" y="1431"/>
                  </a:lnTo>
                  <a:lnTo>
                    <a:pt x="330" y="1425"/>
                  </a:lnTo>
                  <a:lnTo>
                    <a:pt x="323" y="1418"/>
                  </a:lnTo>
                  <a:lnTo>
                    <a:pt x="315" y="1412"/>
                  </a:lnTo>
                  <a:lnTo>
                    <a:pt x="308" y="1408"/>
                  </a:lnTo>
                  <a:lnTo>
                    <a:pt x="302" y="1405"/>
                  </a:lnTo>
                  <a:lnTo>
                    <a:pt x="296" y="1403"/>
                  </a:lnTo>
                  <a:lnTo>
                    <a:pt x="292" y="1408"/>
                  </a:lnTo>
                  <a:lnTo>
                    <a:pt x="288" y="1415"/>
                  </a:lnTo>
                  <a:lnTo>
                    <a:pt x="282" y="1422"/>
                  </a:lnTo>
                  <a:lnTo>
                    <a:pt x="276" y="1430"/>
                  </a:lnTo>
                  <a:lnTo>
                    <a:pt x="271" y="1438"/>
                  </a:lnTo>
                  <a:lnTo>
                    <a:pt x="265" y="1447"/>
                  </a:lnTo>
                  <a:lnTo>
                    <a:pt x="258" y="1455"/>
                  </a:lnTo>
                  <a:lnTo>
                    <a:pt x="252" y="1462"/>
                  </a:lnTo>
                  <a:lnTo>
                    <a:pt x="245" y="1462"/>
                  </a:lnTo>
                  <a:lnTo>
                    <a:pt x="237" y="1462"/>
                  </a:lnTo>
                  <a:lnTo>
                    <a:pt x="225" y="1462"/>
                  </a:lnTo>
                  <a:lnTo>
                    <a:pt x="215" y="1461"/>
                  </a:lnTo>
                  <a:lnTo>
                    <a:pt x="218" y="1454"/>
                  </a:lnTo>
                  <a:lnTo>
                    <a:pt x="225" y="1445"/>
                  </a:lnTo>
                  <a:lnTo>
                    <a:pt x="232" y="1439"/>
                  </a:lnTo>
                  <a:lnTo>
                    <a:pt x="238" y="1437"/>
                  </a:lnTo>
                  <a:lnTo>
                    <a:pt x="242" y="1435"/>
                  </a:lnTo>
                  <a:lnTo>
                    <a:pt x="244" y="1432"/>
                  </a:lnTo>
                  <a:lnTo>
                    <a:pt x="242" y="1431"/>
                  </a:lnTo>
                  <a:lnTo>
                    <a:pt x="237" y="1430"/>
                  </a:lnTo>
                  <a:lnTo>
                    <a:pt x="213" y="1424"/>
                  </a:lnTo>
                  <a:lnTo>
                    <a:pt x="190" y="1415"/>
                  </a:lnTo>
                  <a:lnTo>
                    <a:pt x="169" y="1403"/>
                  </a:lnTo>
                  <a:lnTo>
                    <a:pt x="149" y="1387"/>
                  </a:lnTo>
                  <a:lnTo>
                    <a:pt x="133" y="1370"/>
                  </a:lnTo>
                  <a:lnTo>
                    <a:pt x="119" y="1352"/>
                  </a:lnTo>
                  <a:lnTo>
                    <a:pt x="109" y="1332"/>
                  </a:lnTo>
                  <a:lnTo>
                    <a:pt x="103" y="1313"/>
                  </a:lnTo>
                  <a:lnTo>
                    <a:pt x="99" y="1306"/>
                  </a:lnTo>
                  <a:lnTo>
                    <a:pt x="95" y="1298"/>
                  </a:lnTo>
                  <a:lnTo>
                    <a:pt x="91" y="1288"/>
                  </a:lnTo>
                  <a:lnTo>
                    <a:pt x="88" y="1281"/>
                  </a:lnTo>
                  <a:lnTo>
                    <a:pt x="81" y="1278"/>
                  </a:lnTo>
                  <a:lnTo>
                    <a:pt x="74" y="1274"/>
                  </a:lnTo>
                  <a:lnTo>
                    <a:pt x="67" y="1268"/>
                  </a:lnTo>
                  <a:lnTo>
                    <a:pt x="62" y="1262"/>
                  </a:lnTo>
                  <a:lnTo>
                    <a:pt x="58" y="1262"/>
                  </a:lnTo>
                  <a:lnTo>
                    <a:pt x="54" y="1262"/>
                  </a:lnTo>
                  <a:lnTo>
                    <a:pt x="48" y="1262"/>
                  </a:lnTo>
                  <a:lnTo>
                    <a:pt x="42" y="1262"/>
                  </a:lnTo>
                  <a:lnTo>
                    <a:pt x="38" y="1259"/>
                  </a:lnTo>
                  <a:lnTo>
                    <a:pt x="34" y="1251"/>
                  </a:lnTo>
                  <a:lnTo>
                    <a:pt x="32" y="1240"/>
                  </a:lnTo>
                  <a:lnTo>
                    <a:pt x="30" y="1231"/>
                  </a:lnTo>
                  <a:lnTo>
                    <a:pt x="23" y="1224"/>
                  </a:lnTo>
                  <a:lnTo>
                    <a:pt x="13" y="1215"/>
                  </a:lnTo>
                  <a:lnTo>
                    <a:pt x="6" y="1206"/>
                  </a:lnTo>
                  <a:lnTo>
                    <a:pt x="0" y="1194"/>
                  </a:lnTo>
                  <a:lnTo>
                    <a:pt x="7" y="1190"/>
                  </a:lnTo>
                  <a:lnTo>
                    <a:pt x="18" y="1183"/>
                  </a:lnTo>
                  <a:lnTo>
                    <a:pt x="30" y="1176"/>
                  </a:lnTo>
                  <a:lnTo>
                    <a:pt x="42" y="1167"/>
                  </a:lnTo>
                  <a:lnTo>
                    <a:pt x="57" y="1159"/>
                  </a:lnTo>
                  <a:lnTo>
                    <a:pt x="68" y="1150"/>
                  </a:lnTo>
                  <a:lnTo>
                    <a:pt x="78" y="1143"/>
                  </a:lnTo>
                  <a:lnTo>
                    <a:pt x="85" y="1139"/>
                  </a:lnTo>
                  <a:lnTo>
                    <a:pt x="93" y="1133"/>
                  </a:lnTo>
                  <a:lnTo>
                    <a:pt x="108" y="1123"/>
                  </a:lnTo>
                  <a:lnTo>
                    <a:pt x="125" y="1112"/>
                  </a:lnTo>
                  <a:lnTo>
                    <a:pt x="146" y="1099"/>
                  </a:lnTo>
                  <a:lnTo>
                    <a:pt x="169" y="1086"/>
                  </a:lnTo>
                  <a:lnTo>
                    <a:pt x="190" y="1075"/>
                  </a:lnTo>
                  <a:lnTo>
                    <a:pt x="213" y="1064"/>
                  </a:lnTo>
                  <a:lnTo>
                    <a:pt x="231" y="1057"/>
                  </a:lnTo>
                  <a:lnTo>
                    <a:pt x="231" y="1028"/>
                  </a:lnTo>
                  <a:lnTo>
                    <a:pt x="238" y="997"/>
                  </a:lnTo>
                  <a:lnTo>
                    <a:pt x="248" y="970"/>
                  </a:lnTo>
                  <a:lnTo>
                    <a:pt x="258" y="957"/>
                  </a:lnTo>
                  <a:lnTo>
                    <a:pt x="265" y="956"/>
                  </a:lnTo>
                  <a:lnTo>
                    <a:pt x="278" y="953"/>
                  </a:lnTo>
                  <a:lnTo>
                    <a:pt x="295" y="950"/>
                  </a:lnTo>
                  <a:lnTo>
                    <a:pt x="312" y="947"/>
                  </a:lnTo>
                  <a:lnTo>
                    <a:pt x="330" y="945"/>
                  </a:lnTo>
                  <a:lnTo>
                    <a:pt x="349" y="942"/>
                  </a:lnTo>
                  <a:lnTo>
                    <a:pt x="363" y="938"/>
                  </a:lnTo>
                  <a:lnTo>
                    <a:pt x="374" y="935"/>
                  </a:lnTo>
                  <a:lnTo>
                    <a:pt x="383" y="930"/>
                  </a:lnTo>
                  <a:lnTo>
                    <a:pt x="391" y="926"/>
                  </a:lnTo>
                  <a:lnTo>
                    <a:pt x="401" y="923"/>
                  </a:lnTo>
                  <a:lnTo>
                    <a:pt x="413" y="919"/>
                  </a:lnTo>
                  <a:lnTo>
                    <a:pt x="424" y="915"/>
                  </a:lnTo>
                  <a:lnTo>
                    <a:pt x="437" y="912"/>
                  </a:lnTo>
                  <a:lnTo>
                    <a:pt x="451" y="909"/>
                  </a:lnTo>
                  <a:lnTo>
                    <a:pt x="468" y="908"/>
                  </a:lnTo>
                  <a:lnTo>
                    <a:pt x="479" y="908"/>
                  </a:lnTo>
                  <a:lnTo>
                    <a:pt x="491" y="906"/>
                  </a:lnTo>
                  <a:lnTo>
                    <a:pt x="499" y="905"/>
                  </a:lnTo>
                  <a:lnTo>
                    <a:pt x="508" y="904"/>
                  </a:lnTo>
                  <a:lnTo>
                    <a:pt x="516" y="902"/>
                  </a:lnTo>
                  <a:lnTo>
                    <a:pt x="523" y="899"/>
                  </a:lnTo>
                  <a:lnTo>
                    <a:pt x="530" y="896"/>
                  </a:lnTo>
                  <a:lnTo>
                    <a:pt x="537" y="894"/>
                  </a:lnTo>
                  <a:lnTo>
                    <a:pt x="542" y="891"/>
                  </a:lnTo>
                  <a:lnTo>
                    <a:pt x="547" y="889"/>
                  </a:lnTo>
                  <a:lnTo>
                    <a:pt x="552" y="887"/>
                  </a:lnTo>
                  <a:lnTo>
                    <a:pt x="557" y="882"/>
                  </a:lnTo>
                  <a:lnTo>
                    <a:pt x="563" y="879"/>
                  </a:lnTo>
                  <a:lnTo>
                    <a:pt x="569" y="877"/>
                  </a:lnTo>
                  <a:lnTo>
                    <a:pt x="574" y="872"/>
                  </a:lnTo>
                  <a:lnTo>
                    <a:pt x="580" y="868"/>
                  </a:lnTo>
                  <a:lnTo>
                    <a:pt x="593" y="860"/>
                  </a:lnTo>
                  <a:lnTo>
                    <a:pt x="606" y="850"/>
                  </a:lnTo>
                  <a:lnTo>
                    <a:pt x="617" y="841"/>
                  </a:lnTo>
                  <a:lnTo>
                    <a:pt x="628" y="831"/>
                  </a:lnTo>
                  <a:lnTo>
                    <a:pt x="638" y="821"/>
                  </a:lnTo>
                  <a:lnTo>
                    <a:pt x="647" y="811"/>
                  </a:lnTo>
                  <a:lnTo>
                    <a:pt x="655" y="803"/>
                  </a:lnTo>
                  <a:lnTo>
                    <a:pt x="664" y="793"/>
                  </a:lnTo>
                  <a:lnTo>
                    <a:pt x="674" y="780"/>
                  </a:lnTo>
                  <a:lnTo>
                    <a:pt x="684" y="766"/>
                  </a:lnTo>
                  <a:lnTo>
                    <a:pt x="693" y="753"/>
                  </a:lnTo>
                  <a:lnTo>
                    <a:pt x="702" y="740"/>
                  </a:lnTo>
                  <a:lnTo>
                    <a:pt x="712" y="726"/>
                  </a:lnTo>
                  <a:lnTo>
                    <a:pt x="722" y="712"/>
                  </a:lnTo>
                  <a:lnTo>
                    <a:pt x="735" y="697"/>
                  </a:lnTo>
                  <a:lnTo>
                    <a:pt x="749" y="681"/>
                  </a:lnTo>
                  <a:lnTo>
                    <a:pt x="763" y="665"/>
                  </a:lnTo>
                  <a:lnTo>
                    <a:pt x="779" y="650"/>
                  </a:lnTo>
                  <a:lnTo>
                    <a:pt x="794" y="634"/>
                  </a:lnTo>
                  <a:lnTo>
                    <a:pt x="811" y="619"/>
                  </a:lnTo>
                  <a:lnTo>
                    <a:pt x="824" y="604"/>
                  </a:lnTo>
                  <a:lnTo>
                    <a:pt x="832" y="589"/>
                  </a:lnTo>
                  <a:lnTo>
                    <a:pt x="835" y="573"/>
                  </a:lnTo>
                  <a:lnTo>
                    <a:pt x="835" y="556"/>
                  </a:lnTo>
                  <a:lnTo>
                    <a:pt x="831" y="541"/>
                  </a:lnTo>
                  <a:lnTo>
                    <a:pt x="825" y="524"/>
                  </a:lnTo>
                  <a:lnTo>
                    <a:pt x="817" y="508"/>
                  </a:lnTo>
                  <a:lnTo>
                    <a:pt x="807" y="492"/>
                  </a:lnTo>
                  <a:lnTo>
                    <a:pt x="804" y="490"/>
                  </a:lnTo>
                  <a:lnTo>
                    <a:pt x="801" y="485"/>
                  </a:lnTo>
                  <a:lnTo>
                    <a:pt x="798" y="482"/>
                  </a:lnTo>
                  <a:lnTo>
                    <a:pt x="796" y="480"/>
                  </a:lnTo>
                  <a:lnTo>
                    <a:pt x="824" y="473"/>
                  </a:lnTo>
                  <a:lnTo>
                    <a:pt x="848" y="461"/>
                  </a:lnTo>
                  <a:lnTo>
                    <a:pt x="866" y="447"/>
                  </a:lnTo>
                  <a:lnTo>
                    <a:pt x="879" y="429"/>
                  </a:lnTo>
                  <a:lnTo>
                    <a:pt x="889" y="406"/>
                  </a:lnTo>
                  <a:lnTo>
                    <a:pt x="896" y="376"/>
                  </a:lnTo>
                  <a:lnTo>
                    <a:pt x="899" y="341"/>
                  </a:lnTo>
                  <a:lnTo>
                    <a:pt x="899" y="300"/>
                  </a:lnTo>
                  <a:lnTo>
                    <a:pt x="896" y="273"/>
                  </a:lnTo>
                  <a:lnTo>
                    <a:pt x="892" y="248"/>
                  </a:lnTo>
                  <a:lnTo>
                    <a:pt x="885" y="224"/>
                  </a:lnTo>
                  <a:lnTo>
                    <a:pt x="878" y="203"/>
                  </a:lnTo>
                  <a:lnTo>
                    <a:pt x="871" y="182"/>
                  </a:lnTo>
                  <a:lnTo>
                    <a:pt x="865" y="163"/>
                  </a:lnTo>
                  <a:lnTo>
                    <a:pt x="861" y="146"/>
                  </a:lnTo>
                  <a:lnTo>
                    <a:pt x="859" y="132"/>
                  </a:lnTo>
                  <a:lnTo>
                    <a:pt x="858" y="119"/>
                  </a:lnTo>
                  <a:lnTo>
                    <a:pt x="857" y="107"/>
                  </a:lnTo>
                  <a:lnTo>
                    <a:pt x="852" y="93"/>
                  </a:lnTo>
                  <a:lnTo>
                    <a:pt x="848" y="78"/>
                  </a:lnTo>
                  <a:lnTo>
                    <a:pt x="841" y="66"/>
                  </a:lnTo>
                  <a:lnTo>
                    <a:pt x="834" y="53"/>
                  </a:lnTo>
                  <a:lnTo>
                    <a:pt x="825" y="42"/>
                  </a:lnTo>
                  <a:lnTo>
                    <a:pt x="817" y="33"/>
                  </a:lnTo>
                  <a:lnTo>
                    <a:pt x="806" y="26"/>
                  </a:lnTo>
                  <a:lnTo>
                    <a:pt x="793" y="20"/>
                  </a:lnTo>
                  <a:lnTo>
                    <a:pt x="780" y="17"/>
                  </a:lnTo>
                  <a:lnTo>
                    <a:pt x="767" y="16"/>
                  </a:lnTo>
                  <a:lnTo>
                    <a:pt x="753" y="17"/>
                  </a:lnTo>
                  <a:lnTo>
                    <a:pt x="739" y="22"/>
                  </a:lnTo>
                  <a:lnTo>
                    <a:pt x="726" y="27"/>
                  </a:lnTo>
                  <a:lnTo>
                    <a:pt x="712" y="36"/>
                  </a:lnTo>
                  <a:lnTo>
                    <a:pt x="720" y="26"/>
                  </a:lnTo>
                  <a:lnTo>
                    <a:pt x="729" y="19"/>
                  </a:lnTo>
                  <a:lnTo>
                    <a:pt x="737" y="12"/>
                  </a:lnTo>
                  <a:lnTo>
                    <a:pt x="747" y="7"/>
                  </a:lnTo>
                  <a:lnTo>
                    <a:pt x="756" y="5"/>
                  </a:lnTo>
                  <a:lnTo>
                    <a:pt x="763" y="2"/>
                  </a:lnTo>
                  <a:lnTo>
                    <a:pt x="769" y="0"/>
                  </a:lnTo>
                  <a:lnTo>
                    <a:pt x="774" y="0"/>
                  </a:lnTo>
                  <a:lnTo>
                    <a:pt x="786" y="2"/>
                  </a:lnTo>
                  <a:lnTo>
                    <a:pt x="797" y="6"/>
                  </a:lnTo>
                  <a:lnTo>
                    <a:pt x="808" y="12"/>
                  </a:lnTo>
                  <a:lnTo>
                    <a:pt x="820" y="19"/>
                  </a:lnTo>
                  <a:lnTo>
                    <a:pt x="831" y="29"/>
                  </a:lnTo>
                  <a:lnTo>
                    <a:pt x="841" y="42"/>
                  </a:lnTo>
                  <a:lnTo>
                    <a:pt x="848" y="54"/>
                  </a:lnTo>
                  <a:lnTo>
                    <a:pt x="854" y="71"/>
                  </a:lnTo>
                  <a:lnTo>
                    <a:pt x="864" y="83"/>
                  </a:lnTo>
                  <a:lnTo>
                    <a:pt x="875" y="97"/>
                  </a:lnTo>
                  <a:lnTo>
                    <a:pt x="889" y="111"/>
                  </a:lnTo>
                  <a:lnTo>
                    <a:pt x="903" y="127"/>
                  </a:lnTo>
                  <a:lnTo>
                    <a:pt x="918" y="142"/>
                  </a:lnTo>
                  <a:lnTo>
                    <a:pt x="930" y="155"/>
                  </a:lnTo>
                  <a:lnTo>
                    <a:pt x="943" y="166"/>
                  </a:lnTo>
                  <a:lnTo>
                    <a:pt x="953" y="173"/>
                  </a:lnTo>
                  <a:lnTo>
                    <a:pt x="964" y="180"/>
                  </a:lnTo>
                  <a:lnTo>
                    <a:pt x="979" y="188"/>
                  </a:lnTo>
                  <a:lnTo>
                    <a:pt x="996" y="196"/>
                  </a:lnTo>
                  <a:lnTo>
                    <a:pt x="1015" y="206"/>
                  </a:lnTo>
                  <a:lnTo>
                    <a:pt x="1037" y="213"/>
                  </a:lnTo>
                  <a:lnTo>
                    <a:pt x="1057" y="219"/>
                  </a:lnTo>
                  <a:lnTo>
                    <a:pt x="1076" y="222"/>
                  </a:lnTo>
                  <a:lnTo>
                    <a:pt x="1093" y="222"/>
                  </a:lnTo>
                  <a:lnTo>
                    <a:pt x="1098" y="227"/>
                  </a:lnTo>
                  <a:lnTo>
                    <a:pt x="1102" y="234"/>
                  </a:lnTo>
                  <a:lnTo>
                    <a:pt x="1106" y="241"/>
                  </a:lnTo>
                  <a:lnTo>
                    <a:pt x="1110" y="246"/>
                  </a:lnTo>
                  <a:close/>
                </a:path>
              </a:pathLst>
            </a:custGeom>
            <a:solidFill>
              <a:srgbClr val="3399FF"/>
            </a:solidFill>
            <a:ln w="9525">
              <a:noFill/>
              <a:round/>
              <a:headEnd/>
              <a:tailEnd/>
            </a:ln>
          </p:spPr>
          <p:txBody>
            <a:bodyPr/>
            <a:lstStyle/>
            <a:p>
              <a:endParaRPr lang="zh-CN" altLang="en-US"/>
            </a:p>
          </p:txBody>
        </p:sp>
        <p:sp>
          <p:nvSpPr>
            <p:cNvPr id="24621" name="Freeform 98"/>
            <p:cNvSpPr>
              <a:spLocks/>
            </p:cNvSpPr>
            <p:nvPr/>
          </p:nvSpPr>
          <p:spPr bwMode="auto">
            <a:xfrm>
              <a:off x="3247" y="2909"/>
              <a:ext cx="69" cy="112"/>
            </a:xfrm>
            <a:custGeom>
              <a:avLst/>
              <a:gdLst>
                <a:gd name="T0" fmla="*/ 0 w 205"/>
                <a:gd name="T1" fmla="*/ 0 h 336"/>
                <a:gd name="T2" fmla="*/ 0 w 205"/>
                <a:gd name="T3" fmla="*/ 0 h 336"/>
                <a:gd name="T4" fmla="*/ 0 w 205"/>
                <a:gd name="T5" fmla="*/ 0 h 336"/>
                <a:gd name="T6" fmla="*/ 0 w 205"/>
                <a:gd name="T7" fmla="*/ 0 h 336"/>
                <a:gd name="T8" fmla="*/ 0 w 205"/>
                <a:gd name="T9" fmla="*/ 0 h 336"/>
                <a:gd name="T10" fmla="*/ 0 w 205"/>
                <a:gd name="T11" fmla="*/ 0 h 336"/>
                <a:gd name="T12" fmla="*/ 0 w 205"/>
                <a:gd name="T13" fmla="*/ 0 h 336"/>
                <a:gd name="T14" fmla="*/ 0 w 205"/>
                <a:gd name="T15" fmla="*/ 0 h 336"/>
                <a:gd name="T16" fmla="*/ 0 w 205"/>
                <a:gd name="T17" fmla="*/ 0 h 336"/>
                <a:gd name="T18" fmla="*/ 0 w 205"/>
                <a:gd name="T19" fmla="*/ 0 h 336"/>
                <a:gd name="T20" fmla="*/ 0 w 205"/>
                <a:gd name="T21" fmla="*/ 0 h 336"/>
                <a:gd name="T22" fmla="*/ 0 w 205"/>
                <a:gd name="T23" fmla="*/ 0 h 336"/>
                <a:gd name="T24" fmla="*/ 0 w 205"/>
                <a:gd name="T25" fmla="*/ 1 h 336"/>
                <a:gd name="T26" fmla="*/ 0 w 205"/>
                <a:gd name="T27" fmla="*/ 1 h 336"/>
                <a:gd name="T28" fmla="*/ 0 w 205"/>
                <a:gd name="T29" fmla="*/ 1 h 336"/>
                <a:gd name="T30" fmla="*/ 0 w 205"/>
                <a:gd name="T31" fmla="*/ 1 h 336"/>
                <a:gd name="T32" fmla="*/ 0 w 205"/>
                <a:gd name="T33" fmla="*/ 1 h 336"/>
                <a:gd name="T34" fmla="*/ 0 w 205"/>
                <a:gd name="T35" fmla="*/ 1 h 336"/>
                <a:gd name="T36" fmla="*/ 0 w 205"/>
                <a:gd name="T37" fmla="*/ 1 h 336"/>
                <a:gd name="T38" fmla="*/ 0 w 205"/>
                <a:gd name="T39" fmla="*/ 1 h 336"/>
                <a:gd name="T40" fmla="*/ 0 w 205"/>
                <a:gd name="T41" fmla="*/ 1 h 336"/>
                <a:gd name="T42" fmla="*/ 0 w 205"/>
                <a:gd name="T43" fmla="*/ 1 h 336"/>
                <a:gd name="T44" fmla="*/ 0 w 205"/>
                <a:gd name="T45" fmla="*/ 1 h 336"/>
                <a:gd name="T46" fmla="*/ 0 w 205"/>
                <a:gd name="T47" fmla="*/ 1 h 336"/>
                <a:gd name="T48" fmla="*/ 0 w 205"/>
                <a:gd name="T49" fmla="*/ 1 h 336"/>
                <a:gd name="T50" fmla="*/ 0 w 205"/>
                <a:gd name="T51" fmla="*/ 1 h 336"/>
                <a:gd name="T52" fmla="*/ 0 w 205"/>
                <a:gd name="T53" fmla="*/ 1 h 336"/>
                <a:gd name="T54" fmla="*/ 0 w 205"/>
                <a:gd name="T55" fmla="*/ 1 h 336"/>
                <a:gd name="T56" fmla="*/ 0 w 205"/>
                <a:gd name="T57" fmla="*/ 1 h 336"/>
                <a:gd name="T58" fmla="*/ 0 w 205"/>
                <a:gd name="T59" fmla="*/ 1 h 336"/>
                <a:gd name="T60" fmla="*/ 0 w 205"/>
                <a:gd name="T61" fmla="*/ 1 h 336"/>
                <a:gd name="T62" fmla="*/ 1 w 205"/>
                <a:gd name="T63" fmla="*/ 1 h 336"/>
                <a:gd name="T64" fmla="*/ 1 w 205"/>
                <a:gd name="T65" fmla="*/ 1 h 336"/>
                <a:gd name="T66" fmla="*/ 1 w 205"/>
                <a:gd name="T67" fmla="*/ 1 h 336"/>
                <a:gd name="T68" fmla="*/ 1 w 205"/>
                <a:gd name="T69" fmla="*/ 1 h 336"/>
                <a:gd name="T70" fmla="*/ 1 w 205"/>
                <a:gd name="T71" fmla="*/ 1 h 336"/>
                <a:gd name="T72" fmla="*/ 1 w 205"/>
                <a:gd name="T73" fmla="*/ 1 h 336"/>
                <a:gd name="T74" fmla="*/ 1 w 205"/>
                <a:gd name="T75" fmla="*/ 1 h 336"/>
                <a:gd name="T76" fmla="*/ 1 w 205"/>
                <a:gd name="T77" fmla="*/ 1 h 336"/>
                <a:gd name="T78" fmla="*/ 1 w 205"/>
                <a:gd name="T79" fmla="*/ 1 h 336"/>
                <a:gd name="T80" fmla="*/ 1 w 205"/>
                <a:gd name="T81" fmla="*/ 1 h 336"/>
                <a:gd name="T82" fmla="*/ 1 w 205"/>
                <a:gd name="T83" fmla="*/ 1 h 336"/>
                <a:gd name="T84" fmla="*/ 1 w 205"/>
                <a:gd name="T85" fmla="*/ 1 h 336"/>
                <a:gd name="T86" fmla="*/ 1 w 205"/>
                <a:gd name="T87" fmla="*/ 1 h 336"/>
                <a:gd name="T88" fmla="*/ 1 w 205"/>
                <a:gd name="T89" fmla="*/ 1 h 336"/>
                <a:gd name="T90" fmla="*/ 1 w 205"/>
                <a:gd name="T91" fmla="*/ 1 h 336"/>
                <a:gd name="T92" fmla="*/ 1 w 205"/>
                <a:gd name="T93" fmla="*/ 1 h 336"/>
                <a:gd name="T94" fmla="*/ 1 w 205"/>
                <a:gd name="T95" fmla="*/ 1 h 336"/>
                <a:gd name="T96" fmla="*/ 0 w 205"/>
                <a:gd name="T97" fmla="*/ 1 h 336"/>
                <a:gd name="T98" fmla="*/ 0 w 205"/>
                <a:gd name="T99" fmla="*/ 1 h 336"/>
                <a:gd name="T100" fmla="*/ 0 w 205"/>
                <a:gd name="T101" fmla="*/ 1 h 336"/>
                <a:gd name="T102" fmla="*/ 0 w 205"/>
                <a:gd name="T103" fmla="*/ 1 h 336"/>
                <a:gd name="T104" fmla="*/ 0 w 205"/>
                <a:gd name="T105" fmla="*/ 1 h 336"/>
                <a:gd name="T106" fmla="*/ 0 w 205"/>
                <a:gd name="T107" fmla="*/ 1 h 336"/>
                <a:gd name="T108" fmla="*/ 0 w 205"/>
                <a:gd name="T109" fmla="*/ 1 h 336"/>
                <a:gd name="T110" fmla="*/ 0 w 205"/>
                <a:gd name="T111" fmla="*/ 1 h 336"/>
                <a:gd name="T112" fmla="*/ 0 w 205"/>
                <a:gd name="T113" fmla="*/ 0 h 336"/>
                <a:gd name="T114" fmla="*/ 0 w 205"/>
                <a:gd name="T115" fmla="*/ 0 h 336"/>
                <a:gd name="T116" fmla="*/ 0 w 205"/>
                <a:gd name="T117" fmla="*/ 0 h 336"/>
                <a:gd name="T118" fmla="*/ 0 w 205"/>
                <a:gd name="T119" fmla="*/ 0 h 336"/>
                <a:gd name="T120" fmla="*/ 0 w 205"/>
                <a:gd name="T121" fmla="*/ 0 h 336"/>
                <a:gd name="T122" fmla="*/ 0 w 205"/>
                <a:gd name="T123" fmla="*/ 0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5"/>
                <a:gd name="T187" fmla="*/ 0 h 336"/>
                <a:gd name="T188" fmla="*/ 205 w 205"/>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5" h="336">
                  <a:moveTo>
                    <a:pt x="58" y="2"/>
                  </a:moveTo>
                  <a:lnTo>
                    <a:pt x="51" y="6"/>
                  </a:lnTo>
                  <a:lnTo>
                    <a:pt x="42" y="12"/>
                  </a:lnTo>
                  <a:lnTo>
                    <a:pt x="34" y="17"/>
                  </a:lnTo>
                  <a:lnTo>
                    <a:pt x="25" y="24"/>
                  </a:lnTo>
                  <a:lnTo>
                    <a:pt x="18" y="33"/>
                  </a:lnTo>
                  <a:lnTo>
                    <a:pt x="12" y="41"/>
                  </a:lnTo>
                  <a:lnTo>
                    <a:pt x="8" y="50"/>
                  </a:lnTo>
                  <a:lnTo>
                    <a:pt x="5" y="60"/>
                  </a:lnTo>
                  <a:lnTo>
                    <a:pt x="2" y="78"/>
                  </a:lnTo>
                  <a:lnTo>
                    <a:pt x="1" y="97"/>
                  </a:lnTo>
                  <a:lnTo>
                    <a:pt x="0" y="116"/>
                  </a:lnTo>
                  <a:lnTo>
                    <a:pt x="4" y="139"/>
                  </a:lnTo>
                  <a:lnTo>
                    <a:pt x="7" y="160"/>
                  </a:lnTo>
                  <a:lnTo>
                    <a:pt x="5" y="183"/>
                  </a:lnTo>
                  <a:lnTo>
                    <a:pt x="2" y="204"/>
                  </a:lnTo>
                  <a:lnTo>
                    <a:pt x="1" y="220"/>
                  </a:lnTo>
                  <a:lnTo>
                    <a:pt x="17" y="220"/>
                  </a:lnTo>
                  <a:lnTo>
                    <a:pt x="21" y="203"/>
                  </a:lnTo>
                  <a:lnTo>
                    <a:pt x="26" y="187"/>
                  </a:lnTo>
                  <a:lnTo>
                    <a:pt x="32" y="175"/>
                  </a:lnTo>
                  <a:lnTo>
                    <a:pt x="39" y="169"/>
                  </a:lnTo>
                  <a:lnTo>
                    <a:pt x="39" y="194"/>
                  </a:lnTo>
                  <a:lnTo>
                    <a:pt x="39" y="233"/>
                  </a:lnTo>
                  <a:lnTo>
                    <a:pt x="41" y="270"/>
                  </a:lnTo>
                  <a:lnTo>
                    <a:pt x="45" y="289"/>
                  </a:lnTo>
                  <a:lnTo>
                    <a:pt x="51" y="294"/>
                  </a:lnTo>
                  <a:lnTo>
                    <a:pt x="61" y="301"/>
                  </a:lnTo>
                  <a:lnTo>
                    <a:pt x="75" y="309"/>
                  </a:lnTo>
                  <a:lnTo>
                    <a:pt x="92" y="319"/>
                  </a:lnTo>
                  <a:lnTo>
                    <a:pt x="113" y="328"/>
                  </a:lnTo>
                  <a:lnTo>
                    <a:pt x="136" y="333"/>
                  </a:lnTo>
                  <a:lnTo>
                    <a:pt x="161" y="336"/>
                  </a:lnTo>
                  <a:lnTo>
                    <a:pt x="190" y="335"/>
                  </a:lnTo>
                  <a:lnTo>
                    <a:pt x="202" y="329"/>
                  </a:lnTo>
                  <a:lnTo>
                    <a:pt x="205" y="321"/>
                  </a:lnTo>
                  <a:lnTo>
                    <a:pt x="202" y="309"/>
                  </a:lnTo>
                  <a:lnTo>
                    <a:pt x="194" y="298"/>
                  </a:lnTo>
                  <a:lnTo>
                    <a:pt x="188" y="295"/>
                  </a:lnTo>
                  <a:lnTo>
                    <a:pt x="180" y="294"/>
                  </a:lnTo>
                  <a:lnTo>
                    <a:pt x="168" y="291"/>
                  </a:lnTo>
                  <a:lnTo>
                    <a:pt x="161" y="289"/>
                  </a:lnTo>
                  <a:lnTo>
                    <a:pt x="156" y="292"/>
                  </a:lnTo>
                  <a:lnTo>
                    <a:pt x="148" y="295"/>
                  </a:lnTo>
                  <a:lnTo>
                    <a:pt x="143" y="297"/>
                  </a:lnTo>
                  <a:lnTo>
                    <a:pt x="137" y="297"/>
                  </a:lnTo>
                  <a:lnTo>
                    <a:pt x="129" y="295"/>
                  </a:lnTo>
                  <a:lnTo>
                    <a:pt x="122" y="292"/>
                  </a:lnTo>
                  <a:lnTo>
                    <a:pt x="114" y="287"/>
                  </a:lnTo>
                  <a:lnTo>
                    <a:pt x="109" y="281"/>
                  </a:lnTo>
                  <a:lnTo>
                    <a:pt x="102" y="275"/>
                  </a:lnTo>
                  <a:lnTo>
                    <a:pt x="97" y="268"/>
                  </a:lnTo>
                  <a:lnTo>
                    <a:pt x="92" y="261"/>
                  </a:lnTo>
                  <a:lnTo>
                    <a:pt x="87" y="255"/>
                  </a:lnTo>
                  <a:lnTo>
                    <a:pt x="78" y="221"/>
                  </a:lnTo>
                  <a:lnTo>
                    <a:pt x="70" y="162"/>
                  </a:lnTo>
                  <a:lnTo>
                    <a:pt x="68" y="97"/>
                  </a:lnTo>
                  <a:lnTo>
                    <a:pt x="72" y="47"/>
                  </a:lnTo>
                  <a:lnTo>
                    <a:pt x="76" y="20"/>
                  </a:lnTo>
                  <a:lnTo>
                    <a:pt x="75" y="6"/>
                  </a:lnTo>
                  <a:lnTo>
                    <a:pt x="68" y="0"/>
                  </a:lnTo>
                  <a:lnTo>
                    <a:pt x="58" y="2"/>
                  </a:lnTo>
                  <a:close/>
                </a:path>
              </a:pathLst>
            </a:custGeom>
            <a:solidFill>
              <a:srgbClr val="3399FF"/>
            </a:solidFill>
            <a:ln w="9525">
              <a:noFill/>
              <a:round/>
              <a:headEnd/>
              <a:tailEnd/>
            </a:ln>
          </p:spPr>
          <p:txBody>
            <a:bodyPr/>
            <a:lstStyle/>
            <a:p>
              <a:endParaRPr lang="zh-CN" altLang="en-US"/>
            </a:p>
          </p:txBody>
        </p:sp>
        <p:sp>
          <p:nvSpPr>
            <p:cNvPr id="24622" name="Freeform 99"/>
            <p:cNvSpPr>
              <a:spLocks/>
            </p:cNvSpPr>
            <p:nvPr/>
          </p:nvSpPr>
          <p:spPr bwMode="auto">
            <a:xfrm>
              <a:off x="3493" y="2949"/>
              <a:ext cx="113" cy="71"/>
            </a:xfrm>
            <a:custGeom>
              <a:avLst/>
              <a:gdLst>
                <a:gd name="T0" fmla="*/ 1 w 340"/>
                <a:gd name="T1" fmla="*/ 1 h 213"/>
                <a:gd name="T2" fmla="*/ 1 w 340"/>
                <a:gd name="T3" fmla="*/ 1 h 213"/>
                <a:gd name="T4" fmla="*/ 1 w 340"/>
                <a:gd name="T5" fmla="*/ 1 h 213"/>
                <a:gd name="T6" fmla="*/ 1 w 340"/>
                <a:gd name="T7" fmla="*/ 1 h 213"/>
                <a:gd name="T8" fmla="*/ 1 w 340"/>
                <a:gd name="T9" fmla="*/ 1 h 213"/>
                <a:gd name="T10" fmla="*/ 1 w 340"/>
                <a:gd name="T11" fmla="*/ 1 h 213"/>
                <a:gd name="T12" fmla="*/ 1 w 340"/>
                <a:gd name="T13" fmla="*/ 1 h 213"/>
                <a:gd name="T14" fmla="*/ 1 w 340"/>
                <a:gd name="T15" fmla="*/ 1 h 213"/>
                <a:gd name="T16" fmla="*/ 1 w 340"/>
                <a:gd name="T17" fmla="*/ 0 h 213"/>
                <a:gd name="T18" fmla="*/ 1 w 340"/>
                <a:gd name="T19" fmla="*/ 0 h 213"/>
                <a:gd name="T20" fmla="*/ 1 w 340"/>
                <a:gd name="T21" fmla="*/ 0 h 213"/>
                <a:gd name="T22" fmla="*/ 0 w 340"/>
                <a:gd name="T23" fmla="*/ 0 h 213"/>
                <a:gd name="T24" fmla="*/ 0 w 340"/>
                <a:gd name="T25" fmla="*/ 0 h 213"/>
                <a:gd name="T26" fmla="*/ 0 w 340"/>
                <a:gd name="T27" fmla="*/ 0 h 213"/>
                <a:gd name="T28" fmla="*/ 0 w 340"/>
                <a:gd name="T29" fmla="*/ 0 h 213"/>
                <a:gd name="T30" fmla="*/ 0 w 340"/>
                <a:gd name="T31" fmla="*/ 0 h 213"/>
                <a:gd name="T32" fmla="*/ 0 w 340"/>
                <a:gd name="T33" fmla="*/ 0 h 213"/>
                <a:gd name="T34" fmla="*/ 0 w 340"/>
                <a:gd name="T35" fmla="*/ 1 h 213"/>
                <a:gd name="T36" fmla="*/ 0 w 340"/>
                <a:gd name="T37" fmla="*/ 1 h 213"/>
                <a:gd name="T38" fmla="*/ 0 w 340"/>
                <a:gd name="T39" fmla="*/ 1 h 213"/>
                <a:gd name="T40" fmla="*/ 0 w 340"/>
                <a:gd name="T41" fmla="*/ 1 h 213"/>
                <a:gd name="T42" fmla="*/ 0 w 340"/>
                <a:gd name="T43" fmla="*/ 1 h 213"/>
                <a:gd name="T44" fmla="*/ 0 w 340"/>
                <a:gd name="T45" fmla="*/ 1 h 213"/>
                <a:gd name="T46" fmla="*/ 0 w 340"/>
                <a:gd name="T47" fmla="*/ 1 h 213"/>
                <a:gd name="T48" fmla="*/ 0 w 340"/>
                <a:gd name="T49" fmla="*/ 1 h 213"/>
                <a:gd name="T50" fmla="*/ 0 w 340"/>
                <a:gd name="T51" fmla="*/ 1 h 213"/>
                <a:gd name="T52" fmla="*/ 0 w 340"/>
                <a:gd name="T53" fmla="*/ 1 h 213"/>
                <a:gd name="T54" fmla="*/ 0 w 340"/>
                <a:gd name="T55" fmla="*/ 1 h 213"/>
                <a:gd name="T56" fmla="*/ 1 w 340"/>
                <a:gd name="T57" fmla="*/ 1 h 213"/>
                <a:gd name="T58" fmla="*/ 1 w 340"/>
                <a:gd name="T59" fmla="*/ 1 h 213"/>
                <a:gd name="T60" fmla="*/ 1 w 340"/>
                <a:gd name="T61" fmla="*/ 1 h 213"/>
                <a:gd name="T62" fmla="*/ 1 w 340"/>
                <a:gd name="T63" fmla="*/ 1 h 213"/>
                <a:gd name="T64" fmla="*/ 1 w 340"/>
                <a:gd name="T65" fmla="*/ 1 h 213"/>
                <a:gd name="T66" fmla="*/ 1 w 340"/>
                <a:gd name="T67" fmla="*/ 1 h 213"/>
                <a:gd name="T68" fmla="*/ 1 w 340"/>
                <a:gd name="T69" fmla="*/ 1 h 213"/>
                <a:gd name="T70" fmla="*/ 1 w 340"/>
                <a:gd name="T71" fmla="*/ 1 h 213"/>
                <a:gd name="T72" fmla="*/ 1 w 340"/>
                <a:gd name="T73" fmla="*/ 1 h 213"/>
                <a:gd name="T74" fmla="*/ 1 w 340"/>
                <a:gd name="T75" fmla="*/ 1 h 213"/>
                <a:gd name="T76" fmla="*/ 1 w 340"/>
                <a:gd name="T77" fmla="*/ 1 h 213"/>
                <a:gd name="T78" fmla="*/ 1 w 340"/>
                <a:gd name="T79" fmla="*/ 1 h 2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0"/>
                <a:gd name="T121" fmla="*/ 0 h 213"/>
                <a:gd name="T122" fmla="*/ 340 w 340"/>
                <a:gd name="T123" fmla="*/ 213 h 2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0" h="213">
                  <a:moveTo>
                    <a:pt x="278" y="159"/>
                  </a:moveTo>
                  <a:lnTo>
                    <a:pt x="269" y="155"/>
                  </a:lnTo>
                  <a:lnTo>
                    <a:pt x="261" y="149"/>
                  </a:lnTo>
                  <a:lnTo>
                    <a:pt x="254" y="145"/>
                  </a:lnTo>
                  <a:lnTo>
                    <a:pt x="249" y="142"/>
                  </a:lnTo>
                  <a:lnTo>
                    <a:pt x="252" y="152"/>
                  </a:lnTo>
                  <a:lnTo>
                    <a:pt x="251" y="160"/>
                  </a:lnTo>
                  <a:lnTo>
                    <a:pt x="245" y="165"/>
                  </a:lnTo>
                  <a:lnTo>
                    <a:pt x="237" y="167"/>
                  </a:lnTo>
                  <a:lnTo>
                    <a:pt x="225" y="169"/>
                  </a:lnTo>
                  <a:lnTo>
                    <a:pt x="215" y="167"/>
                  </a:lnTo>
                  <a:lnTo>
                    <a:pt x="207" y="166"/>
                  </a:lnTo>
                  <a:lnTo>
                    <a:pt x="201" y="163"/>
                  </a:lnTo>
                  <a:lnTo>
                    <a:pt x="195" y="159"/>
                  </a:lnTo>
                  <a:lnTo>
                    <a:pt x="188" y="152"/>
                  </a:lnTo>
                  <a:lnTo>
                    <a:pt x="178" y="142"/>
                  </a:lnTo>
                  <a:lnTo>
                    <a:pt x="168" y="132"/>
                  </a:lnTo>
                  <a:lnTo>
                    <a:pt x="159" y="121"/>
                  </a:lnTo>
                  <a:lnTo>
                    <a:pt x="149" y="108"/>
                  </a:lnTo>
                  <a:lnTo>
                    <a:pt x="139" y="97"/>
                  </a:lnTo>
                  <a:lnTo>
                    <a:pt x="130" y="85"/>
                  </a:lnTo>
                  <a:lnTo>
                    <a:pt x="122" y="74"/>
                  </a:lnTo>
                  <a:lnTo>
                    <a:pt x="115" y="63"/>
                  </a:lnTo>
                  <a:lnTo>
                    <a:pt x="105" y="50"/>
                  </a:lnTo>
                  <a:lnTo>
                    <a:pt x="93" y="37"/>
                  </a:lnTo>
                  <a:lnTo>
                    <a:pt x="81" y="26"/>
                  </a:lnTo>
                  <a:lnTo>
                    <a:pt x="65" y="16"/>
                  </a:lnTo>
                  <a:lnTo>
                    <a:pt x="45" y="7"/>
                  </a:lnTo>
                  <a:lnTo>
                    <a:pt x="22" y="0"/>
                  </a:lnTo>
                  <a:lnTo>
                    <a:pt x="8" y="20"/>
                  </a:lnTo>
                  <a:lnTo>
                    <a:pt x="1" y="41"/>
                  </a:lnTo>
                  <a:lnTo>
                    <a:pt x="0" y="63"/>
                  </a:lnTo>
                  <a:lnTo>
                    <a:pt x="7" y="80"/>
                  </a:lnTo>
                  <a:lnTo>
                    <a:pt x="17" y="95"/>
                  </a:lnTo>
                  <a:lnTo>
                    <a:pt x="25" y="114"/>
                  </a:lnTo>
                  <a:lnTo>
                    <a:pt x="31" y="129"/>
                  </a:lnTo>
                  <a:lnTo>
                    <a:pt x="32" y="140"/>
                  </a:lnTo>
                  <a:lnTo>
                    <a:pt x="32" y="155"/>
                  </a:lnTo>
                  <a:lnTo>
                    <a:pt x="32" y="176"/>
                  </a:lnTo>
                  <a:lnTo>
                    <a:pt x="31" y="197"/>
                  </a:lnTo>
                  <a:lnTo>
                    <a:pt x="31" y="213"/>
                  </a:lnTo>
                  <a:lnTo>
                    <a:pt x="34" y="213"/>
                  </a:lnTo>
                  <a:lnTo>
                    <a:pt x="39" y="213"/>
                  </a:lnTo>
                  <a:lnTo>
                    <a:pt x="44" y="213"/>
                  </a:lnTo>
                  <a:lnTo>
                    <a:pt x="48" y="213"/>
                  </a:lnTo>
                  <a:lnTo>
                    <a:pt x="54" y="213"/>
                  </a:lnTo>
                  <a:lnTo>
                    <a:pt x="65" y="211"/>
                  </a:lnTo>
                  <a:lnTo>
                    <a:pt x="75" y="211"/>
                  </a:lnTo>
                  <a:lnTo>
                    <a:pt x="82" y="210"/>
                  </a:lnTo>
                  <a:lnTo>
                    <a:pt x="85" y="193"/>
                  </a:lnTo>
                  <a:lnTo>
                    <a:pt x="89" y="170"/>
                  </a:lnTo>
                  <a:lnTo>
                    <a:pt x="93" y="148"/>
                  </a:lnTo>
                  <a:lnTo>
                    <a:pt x="95" y="133"/>
                  </a:lnTo>
                  <a:lnTo>
                    <a:pt x="102" y="140"/>
                  </a:lnTo>
                  <a:lnTo>
                    <a:pt x="110" y="150"/>
                  </a:lnTo>
                  <a:lnTo>
                    <a:pt x="119" y="162"/>
                  </a:lnTo>
                  <a:lnTo>
                    <a:pt x="127" y="175"/>
                  </a:lnTo>
                  <a:lnTo>
                    <a:pt x="136" y="186"/>
                  </a:lnTo>
                  <a:lnTo>
                    <a:pt x="144" y="196"/>
                  </a:lnTo>
                  <a:lnTo>
                    <a:pt x="151" y="203"/>
                  </a:lnTo>
                  <a:lnTo>
                    <a:pt x="157" y="207"/>
                  </a:lnTo>
                  <a:lnTo>
                    <a:pt x="167" y="209"/>
                  </a:lnTo>
                  <a:lnTo>
                    <a:pt x="188" y="210"/>
                  </a:lnTo>
                  <a:lnTo>
                    <a:pt x="214" y="211"/>
                  </a:lnTo>
                  <a:lnTo>
                    <a:pt x="244" y="211"/>
                  </a:lnTo>
                  <a:lnTo>
                    <a:pt x="273" y="213"/>
                  </a:lnTo>
                  <a:lnTo>
                    <a:pt x="300" y="213"/>
                  </a:lnTo>
                  <a:lnTo>
                    <a:pt x="322" y="213"/>
                  </a:lnTo>
                  <a:lnTo>
                    <a:pt x="334" y="211"/>
                  </a:lnTo>
                  <a:lnTo>
                    <a:pt x="340" y="204"/>
                  </a:lnTo>
                  <a:lnTo>
                    <a:pt x="337" y="194"/>
                  </a:lnTo>
                  <a:lnTo>
                    <a:pt x="330" y="186"/>
                  </a:lnTo>
                  <a:lnTo>
                    <a:pt x="323" y="180"/>
                  </a:lnTo>
                  <a:lnTo>
                    <a:pt x="320" y="179"/>
                  </a:lnTo>
                  <a:lnTo>
                    <a:pt x="316" y="176"/>
                  </a:lnTo>
                  <a:lnTo>
                    <a:pt x="312" y="175"/>
                  </a:lnTo>
                  <a:lnTo>
                    <a:pt x="306" y="172"/>
                  </a:lnTo>
                  <a:lnTo>
                    <a:pt x="299" y="169"/>
                  </a:lnTo>
                  <a:lnTo>
                    <a:pt x="292" y="165"/>
                  </a:lnTo>
                  <a:lnTo>
                    <a:pt x="285" y="162"/>
                  </a:lnTo>
                  <a:lnTo>
                    <a:pt x="278" y="159"/>
                  </a:lnTo>
                  <a:close/>
                </a:path>
              </a:pathLst>
            </a:custGeom>
            <a:solidFill>
              <a:srgbClr val="3399FF"/>
            </a:solidFill>
            <a:ln w="9525">
              <a:noFill/>
              <a:round/>
              <a:headEnd/>
              <a:tailEnd/>
            </a:ln>
          </p:spPr>
          <p:txBody>
            <a:bodyPr/>
            <a:lstStyle/>
            <a:p>
              <a:endParaRPr lang="zh-CN" altLang="en-US"/>
            </a:p>
          </p:txBody>
        </p:sp>
        <p:sp>
          <p:nvSpPr>
            <p:cNvPr id="24623" name="Freeform 100"/>
            <p:cNvSpPr>
              <a:spLocks/>
            </p:cNvSpPr>
            <p:nvPr/>
          </p:nvSpPr>
          <p:spPr bwMode="auto">
            <a:xfrm>
              <a:off x="3242" y="2186"/>
              <a:ext cx="190" cy="162"/>
            </a:xfrm>
            <a:custGeom>
              <a:avLst/>
              <a:gdLst>
                <a:gd name="T0" fmla="*/ 2 w 571"/>
                <a:gd name="T1" fmla="*/ 2 h 486"/>
                <a:gd name="T2" fmla="*/ 2 w 571"/>
                <a:gd name="T3" fmla="*/ 1 h 486"/>
                <a:gd name="T4" fmla="*/ 2 w 571"/>
                <a:gd name="T5" fmla="*/ 1 h 486"/>
                <a:gd name="T6" fmla="*/ 2 w 571"/>
                <a:gd name="T7" fmla="*/ 1 h 486"/>
                <a:gd name="T8" fmla="*/ 2 w 571"/>
                <a:gd name="T9" fmla="*/ 0 h 486"/>
                <a:gd name="T10" fmla="*/ 2 w 571"/>
                <a:gd name="T11" fmla="*/ 0 h 486"/>
                <a:gd name="T12" fmla="*/ 2 w 571"/>
                <a:gd name="T13" fmla="*/ 0 h 486"/>
                <a:gd name="T14" fmla="*/ 2 w 571"/>
                <a:gd name="T15" fmla="*/ 0 h 486"/>
                <a:gd name="T16" fmla="*/ 1 w 571"/>
                <a:gd name="T17" fmla="*/ 0 h 486"/>
                <a:gd name="T18" fmla="*/ 1 w 571"/>
                <a:gd name="T19" fmla="*/ 0 h 486"/>
                <a:gd name="T20" fmla="*/ 1 w 571"/>
                <a:gd name="T21" fmla="*/ 0 h 486"/>
                <a:gd name="T22" fmla="*/ 1 w 571"/>
                <a:gd name="T23" fmla="*/ 0 h 486"/>
                <a:gd name="T24" fmla="*/ 1 w 571"/>
                <a:gd name="T25" fmla="*/ 1 h 486"/>
                <a:gd name="T26" fmla="*/ 1 w 571"/>
                <a:gd name="T27" fmla="*/ 1 h 486"/>
                <a:gd name="T28" fmla="*/ 0 w 571"/>
                <a:gd name="T29" fmla="*/ 1 h 486"/>
                <a:gd name="T30" fmla="*/ 0 w 571"/>
                <a:gd name="T31" fmla="*/ 1 h 486"/>
                <a:gd name="T32" fmla="*/ 0 w 571"/>
                <a:gd name="T33" fmla="*/ 1 h 486"/>
                <a:gd name="T34" fmla="*/ 0 w 571"/>
                <a:gd name="T35" fmla="*/ 1 h 486"/>
                <a:gd name="T36" fmla="*/ 0 w 571"/>
                <a:gd name="T37" fmla="*/ 2 h 486"/>
                <a:gd name="T38" fmla="*/ 0 w 571"/>
                <a:gd name="T39" fmla="*/ 2 h 486"/>
                <a:gd name="T40" fmla="*/ 0 w 571"/>
                <a:gd name="T41" fmla="*/ 2 h 486"/>
                <a:gd name="T42" fmla="*/ 0 w 571"/>
                <a:gd name="T43" fmla="*/ 2 h 486"/>
                <a:gd name="T44" fmla="*/ 0 w 571"/>
                <a:gd name="T45" fmla="*/ 2 h 486"/>
                <a:gd name="T46" fmla="*/ 1 w 571"/>
                <a:gd name="T47" fmla="*/ 2 h 486"/>
                <a:gd name="T48" fmla="*/ 1 w 571"/>
                <a:gd name="T49" fmla="*/ 2 h 486"/>
                <a:gd name="T50" fmla="*/ 1 w 571"/>
                <a:gd name="T51" fmla="*/ 2 h 486"/>
                <a:gd name="T52" fmla="*/ 1 w 571"/>
                <a:gd name="T53" fmla="*/ 2 h 486"/>
                <a:gd name="T54" fmla="*/ 1 w 571"/>
                <a:gd name="T55" fmla="*/ 2 h 486"/>
                <a:gd name="T56" fmla="*/ 1 w 571"/>
                <a:gd name="T57" fmla="*/ 2 h 486"/>
                <a:gd name="T58" fmla="*/ 1 w 571"/>
                <a:gd name="T59" fmla="*/ 2 h 486"/>
                <a:gd name="T60" fmla="*/ 1 w 571"/>
                <a:gd name="T61" fmla="*/ 2 h 486"/>
                <a:gd name="T62" fmla="*/ 1 w 571"/>
                <a:gd name="T63" fmla="*/ 2 h 486"/>
                <a:gd name="T64" fmla="*/ 1 w 571"/>
                <a:gd name="T65" fmla="*/ 1 h 486"/>
                <a:gd name="T66" fmla="*/ 1 w 571"/>
                <a:gd name="T67" fmla="*/ 1 h 486"/>
                <a:gd name="T68" fmla="*/ 1 w 571"/>
                <a:gd name="T69" fmla="*/ 1 h 486"/>
                <a:gd name="T70" fmla="*/ 1 w 571"/>
                <a:gd name="T71" fmla="*/ 1 h 486"/>
                <a:gd name="T72" fmla="*/ 1 w 571"/>
                <a:gd name="T73" fmla="*/ 1 h 486"/>
                <a:gd name="T74" fmla="*/ 1 w 571"/>
                <a:gd name="T75" fmla="*/ 1 h 486"/>
                <a:gd name="T76" fmla="*/ 1 w 571"/>
                <a:gd name="T77" fmla="*/ 1 h 486"/>
                <a:gd name="T78" fmla="*/ 1 w 571"/>
                <a:gd name="T79" fmla="*/ 1 h 486"/>
                <a:gd name="T80" fmla="*/ 1 w 571"/>
                <a:gd name="T81" fmla="*/ 1 h 486"/>
                <a:gd name="T82" fmla="*/ 1 w 571"/>
                <a:gd name="T83" fmla="*/ 1 h 486"/>
                <a:gd name="T84" fmla="*/ 1 w 571"/>
                <a:gd name="T85" fmla="*/ 1 h 486"/>
                <a:gd name="T86" fmla="*/ 1 w 571"/>
                <a:gd name="T87" fmla="*/ 1 h 486"/>
                <a:gd name="T88" fmla="*/ 1 w 571"/>
                <a:gd name="T89" fmla="*/ 1 h 486"/>
                <a:gd name="T90" fmla="*/ 2 w 571"/>
                <a:gd name="T91" fmla="*/ 1 h 486"/>
                <a:gd name="T92" fmla="*/ 2 w 571"/>
                <a:gd name="T93" fmla="*/ 2 h 486"/>
                <a:gd name="T94" fmla="*/ 2 w 571"/>
                <a:gd name="T95" fmla="*/ 2 h 486"/>
                <a:gd name="T96" fmla="*/ 2 w 571"/>
                <a:gd name="T97" fmla="*/ 2 h 4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1"/>
                <a:gd name="T148" fmla="*/ 0 h 486"/>
                <a:gd name="T149" fmla="*/ 571 w 571"/>
                <a:gd name="T150" fmla="*/ 486 h 4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1" h="486">
                  <a:moveTo>
                    <a:pt x="468" y="464"/>
                  </a:moveTo>
                  <a:lnTo>
                    <a:pt x="496" y="457"/>
                  </a:lnTo>
                  <a:lnTo>
                    <a:pt x="520" y="445"/>
                  </a:lnTo>
                  <a:lnTo>
                    <a:pt x="538" y="431"/>
                  </a:lnTo>
                  <a:lnTo>
                    <a:pt x="551" y="413"/>
                  </a:lnTo>
                  <a:lnTo>
                    <a:pt x="561" y="390"/>
                  </a:lnTo>
                  <a:lnTo>
                    <a:pt x="568" y="360"/>
                  </a:lnTo>
                  <a:lnTo>
                    <a:pt x="571" y="325"/>
                  </a:lnTo>
                  <a:lnTo>
                    <a:pt x="571" y="284"/>
                  </a:lnTo>
                  <a:lnTo>
                    <a:pt x="568" y="257"/>
                  </a:lnTo>
                  <a:lnTo>
                    <a:pt x="564" y="232"/>
                  </a:lnTo>
                  <a:lnTo>
                    <a:pt x="557" y="208"/>
                  </a:lnTo>
                  <a:lnTo>
                    <a:pt x="550" y="187"/>
                  </a:lnTo>
                  <a:lnTo>
                    <a:pt x="543" y="166"/>
                  </a:lnTo>
                  <a:lnTo>
                    <a:pt x="537" y="147"/>
                  </a:lnTo>
                  <a:lnTo>
                    <a:pt x="533" y="130"/>
                  </a:lnTo>
                  <a:lnTo>
                    <a:pt x="531" y="116"/>
                  </a:lnTo>
                  <a:lnTo>
                    <a:pt x="530" y="103"/>
                  </a:lnTo>
                  <a:lnTo>
                    <a:pt x="529" y="91"/>
                  </a:lnTo>
                  <a:lnTo>
                    <a:pt x="524" y="77"/>
                  </a:lnTo>
                  <a:lnTo>
                    <a:pt x="520" y="62"/>
                  </a:lnTo>
                  <a:lnTo>
                    <a:pt x="513" y="50"/>
                  </a:lnTo>
                  <a:lnTo>
                    <a:pt x="506" y="37"/>
                  </a:lnTo>
                  <a:lnTo>
                    <a:pt x="497" y="26"/>
                  </a:lnTo>
                  <a:lnTo>
                    <a:pt x="489" y="17"/>
                  </a:lnTo>
                  <a:lnTo>
                    <a:pt x="478" y="10"/>
                  </a:lnTo>
                  <a:lnTo>
                    <a:pt x="465" y="4"/>
                  </a:lnTo>
                  <a:lnTo>
                    <a:pt x="452" y="1"/>
                  </a:lnTo>
                  <a:lnTo>
                    <a:pt x="439" y="0"/>
                  </a:lnTo>
                  <a:lnTo>
                    <a:pt x="425" y="1"/>
                  </a:lnTo>
                  <a:lnTo>
                    <a:pt x="411" y="6"/>
                  </a:lnTo>
                  <a:lnTo>
                    <a:pt x="398" y="11"/>
                  </a:lnTo>
                  <a:lnTo>
                    <a:pt x="384" y="20"/>
                  </a:lnTo>
                  <a:lnTo>
                    <a:pt x="377" y="24"/>
                  </a:lnTo>
                  <a:lnTo>
                    <a:pt x="368" y="28"/>
                  </a:lnTo>
                  <a:lnTo>
                    <a:pt x="361" y="34"/>
                  </a:lnTo>
                  <a:lnTo>
                    <a:pt x="354" y="40"/>
                  </a:lnTo>
                  <a:lnTo>
                    <a:pt x="346" y="47"/>
                  </a:lnTo>
                  <a:lnTo>
                    <a:pt x="340" y="52"/>
                  </a:lnTo>
                  <a:lnTo>
                    <a:pt x="333" y="60"/>
                  </a:lnTo>
                  <a:lnTo>
                    <a:pt x="327" y="65"/>
                  </a:lnTo>
                  <a:lnTo>
                    <a:pt x="321" y="72"/>
                  </a:lnTo>
                  <a:lnTo>
                    <a:pt x="316" y="78"/>
                  </a:lnTo>
                  <a:lnTo>
                    <a:pt x="310" y="84"/>
                  </a:lnTo>
                  <a:lnTo>
                    <a:pt x="304" y="91"/>
                  </a:lnTo>
                  <a:lnTo>
                    <a:pt x="299" y="95"/>
                  </a:lnTo>
                  <a:lnTo>
                    <a:pt x="292" y="101"/>
                  </a:lnTo>
                  <a:lnTo>
                    <a:pt x="285" y="105"/>
                  </a:lnTo>
                  <a:lnTo>
                    <a:pt x="276" y="108"/>
                  </a:lnTo>
                  <a:lnTo>
                    <a:pt x="260" y="115"/>
                  </a:lnTo>
                  <a:lnTo>
                    <a:pt x="241" y="125"/>
                  </a:lnTo>
                  <a:lnTo>
                    <a:pt x="218" y="139"/>
                  </a:lnTo>
                  <a:lnTo>
                    <a:pt x="194" y="155"/>
                  </a:lnTo>
                  <a:lnTo>
                    <a:pt x="170" y="172"/>
                  </a:lnTo>
                  <a:lnTo>
                    <a:pt x="147" y="187"/>
                  </a:lnTo>
                  <a:lnTo>
                    <a:pt x="129" y="201"/>
                  </a:lnTo>
                  <a:lnTo>
                    <a:pt x="116" y="211"/>
                  </a:lnTo>
                  <a:lnTo>
                    <a:pt x="106" y="218"/>
                  </a:lnTo>
                  <a:lnTo>
                    <a:pt x="99" y="225"/>
                  </a:lnTo>
                  <a:lnTo>
                    <a:pt x="90" y="231"/>
                  </a:lnTo>
                  <a:lnTo>
                    <a:pt x="85" y="235"/>
                  </a:lnTo>
                  <a:lnTo>
                    <a:pt x="79" y="240"/>
                  </a:lnTo>
                  <a:lnTo>
                    <a:pt x="72" y="244"/>
                  </a:lnTo>
                  <a:lnTo>
                    <a:pt x="66" y="247"/>
                  </a:lnTo>
                  <a:lnTo>
                    <a:pt x="61" y="250"/>
                  </a:lnTo>
                  <a:lnTo>
                    <a:pt x="53" y="252"/>
                  </a:lnTo>
                  <a:lnTo>
                    <a:pt x="46" y="257"/>
                  </a:lnTo>
                  <a:lnTo>
                    <a:pt x="38" y="261"/>
                  </a:lnTo>
                  <a:lnTo>
                    <a:pt x="29" y="267"/>
                  </a:lnTo>
                  <a:lnTo>
                    <a:pt x="21" y="274"/>
                  </a:lnTo>
                  <a:lnTo>
                    <a:pt x="14" y="282"/>
                  </a:lnTo>
                  <a:lnTo>
                    <a:pt x="7" y="292"/>
                  </a:lnTo>
                  <a:lnTo>
                    <a:pt x="2" y="303"/>
                  </a:lnTo>
                  <a:lnTo>
                    <a:pt x="0" y="325"/>
                  </a:lnTo>
                  <a:lnTo>
                    <a:pt x="0" y="347"/>
                  </a:lnTo>
                  <a:lnTo>
                    <a:pt x="5" y="371"/>
                  </a:lnTo>
                  <a:lnTo>
                    <a:pt x="17" y="393"/>
                  </a:lnTo>
                  <a:lnTo>
                    <a:pt x="18" y="405"/>
                  </a:lnTo>
                  <a:lnTo>
                    <a:pt x="22" y="421"/>
                  </a:lnTo>
                  <a:lnTo>
                    <a:pt x="29" y="435"/>
                  </a:lnTo>
                  <a:lnTo>
                    <a:pt x="38" y="445"/>
                  </a:lnTo>
                  <a:lnTo>
                    <a:pt x="42" y="458"/>
                  </a:lnTo>
                  <a:lnTo>
                    <a:pt x="49" y="468"/>
                  </a:lnTo>
                  <a:lnTo>
                    <a:pt x="56" y="475"/>
                  </a:lnTo>
                  <a:lnTo>
                    <a:pt x="66" y="479"/>
                  </a:lnTo>
                  <a:lnTo>
                    <a:pt x="78" y="482"/>
                  </a:lnTo>
                  <a:lnTo>
                    <a:pt x="89" y="482"/>
                  </a:lnTo>
                  <a:lnTo>
                    <a:pt x="102" y="481"/>
                  </a:lnTo>
                  <a:lnTo>
                    <a:pt x="114" y="476"/>
                  </a:lnTo>
                  <a:lnTo>
                    <a:pt x="117" y="481"/>
                  </a:lnTo>
                  <a:lnTo>
                    <a:pt x="119" y="485"/>
                  </a:lnTo>
                  <a:lnTo>
                    <a:pt x="121" y="486"/>
                  </a:lnTo>
                  <a:lnTo>
                    <a:pt x="126" y="486"/>
                  </a:lnTo>
                  <a:lnTo>
                    <a:pt x="139" y="486"/>
                  </a:lnTo>
                  <a:lnTo>
                    <a:pt x="150" y="485"/>
                  </a:lnTo>
                  <a:lnTo>
                    <a:pt x="161" y="483"/>
                  </a:lnTo>
                  <a:lnTo>
                    <a:pt x="171" y="481"/>
                  </a:lnTo>
                  <a:lnTo>
                    <a:pt x="181" y="476"/>
                  </a:lnTo>
                  <a:lnTo>
                    <a:pt x="190" y="472"/>
                  </a:lnTo>
                  <a:lnTo>
                    <a:pt x="198" y="466"/>
                  </a:lnTo>
                  <a:lnTo>
                    <a:pt x="204" y="459"/>
                  </a:lnTo>
                  <a:lnTo>
                    <a:pt x="209" y="457"/>
                  </a:lnTo>
                  <a:lnTo>
                    <a:pt x="215" y="455"/>
                  </a:lnTo>
                  <a:lnTo>
                    <a:pt x="221" y="454"/>
                  </a:lnTo>
                  <a:lnTo>
                    <a:pt x="228" y="451"/>
                  </a:lnTo>
                  <a:lnTo>
                    <a:pt x="234" y="451"/>
                  </a:lnTo>
                  <a:lnTo>
                    <a:pt x="239" y="449"/>
                  </a:lnTo>
                  <a:lnTo>
                    <a:pt x="243" y="448"/>
                  </a:lnTo>
                  <a:lnTo>
                    <a:pt x="248" y="448"/>
                  </a:lnTo>
                  <a:lnTo>
                    <a:pt x="255" y="445"/>
                  </a:lnTo>
                  <a:lnTo>
                    <a:pt x="265" y="441"/>
                  </a:lnTo>
                  <a:lnTo>
                    <a:pt x="272" y="434"/>
                  </a:lnTo>
                  <a:lnTo>
                    <a:pt x="276" y="427"/>
                  </a:lnTo>
                  <a:lnTo>
                    <a:pt x="275" y="420"/>
                  </a:lnTo>
                  <a:lnTo>
                    <a:pt x="272" y="414"/>
                  </a:lnTo>
                  <a:lnTo>
                    <a:pt x="266" y="411"/>
                  </a:lnTo>
                  <a:lnTo>
                    <a:pt x="262" y="411"/>
                  </a:lnTo>
                  <a:lnTo>
                    <a:pt x="255" y="415"/>
                  </a:lnTo>
                  <a:lnTo>
                    <a:pt x="246" y="418"/>
                  </a:lnTo>
                  <a:lnTo>
                    <a:pt x="238" y="421"/>
                  </a:lnTo>
                  <a:lnTo>
                    <a:pt x="232" y="421"/>
                  </a:lnTo>
                  <a:lnTo>
                    <a:pt x="226" y="421"/>
                  </a:lnTo>
                  <a:lnTo>
                    <a:pt x="217" y="420"/>
                  </a:lnTo>
                  <a:lnTo>
                    <a:pt x="208" y="420"/>
                  </a:lnTo>
                  <a:lnTo>
                    <a:pt x="200" y="421"/>
                  </a:lnTo>
                  <a:lnTo>
                    <a:pt x="198" y="418"/>
                  </a:lnTo>
                  <a:lnTo>
                    <a:pt x="195" y="414"/>
                  </a:lnTo>
                  <a:lnTo>
                    <a:pt x="192" y="411"/>
                  </a:lnTo>
                  <a:lnTo>
                    <a:pt x="191" y="407"/>
                  </a:lnTo>
                  <a:lnTo>
                    <a:pt x="194" y="391"/>
                  </a:lnTo>
                  <a:lnTo>
                    <a:pt x="200" y="377"/>
                  </a:lnTo>
                  <a:lnTo>
                    <a:pt x="208" y="363"/>
                  </a:lnTo>
                  <a:lnTo>
                    <a:pt x="215" y="349"/>
                  </a:lnTo>
                  <a:lnTo>
                    <a:pt x="217" y="345"/>
                  </a:lnTo>
                  <a:lnTo>
                    <a:pt x="217" y="340"/>
                  </a:lnTo>
                  <a:lnTo>
                    <a:pt x="218" y="335"/>
                  </a:lnTo>
                  <a:lnTo>
                    <a:pt x="218" y="332"/>
                  </a:lnTo>
                  <a:lnTo>
                    <a:pt x="224" y="326"/>
                  </a:lnTo>
                  <a:lnTo>
                    <a:pt x="229" y="319"/>
                  </a:lnTo>
                  <a:lnTo>
                    <a:pt x="234" y="313"/>
                  </a:lnTo>
                  <a:lnTo>
                    <a:pt x="236" y="308"/>
                  </a:lnTo>
                  <a:lnTo>
                    <a:pt x="236" y="302"/>
                  </a:lnTo>
                  <a:lnTo>
                    <a:pt x="236" y="296"/>
                  </a:lnTo>
                  <a:lnTo>
                    <a:pt x="234" y="292"/>
                  </a:lnTo>
                  <a:lnTo>
                    <a:pt x="228" y="292"/>
                  </a:lnTo>
                  <a:lnTo>
                    <a:pt x="221" y="296"/>
                  </a:lnTo>
                  <a:lnTo>
                    <a:pt x="214" y="301"/>
                  </a:lnTo>
                  <a:lnTo>
                    <a:pt x="207" y="305"/>
                  </a:lnTo>
                  <a:lnTo>
                    <a:pt x="201" y="309"/>
                  </a:lnTo>
                  <a:lnTo>
                    <a:pt x="197" y="315"/>
                  </a:lnTo>
                  <a:lnTo>
                    <a:pt x="194" y="320"/>
                  </a:lnTo>
                  <a:lnTo>
                    <a:pt x="190" y="325"/>
                  </a:lnTo>
                  <a:lnTo>
                    <a:pt x="187" y="329"/>
                  </a:lnTo>
                  <a:lnTo>
                    <a:pt x="180" y="325"/>
                  </a:lnTo>
                  <a:lnTo>
                    <a:pt x="174" y="322"/>
                  </a:lnTo>
                  <a:lnTo>
                    <a:pt x="168" y="319"/>
                  </a:lnTo>
                  <a:lnTo>
                    <a:pt x="160" y="319"/>
                  </a:lnTo>
                  <a:lnTo>
                    <a:pt x="158" y="315"/>
                  </a:lnTo>
                  <a:lnTo>
                    <a:pt x="157" y="310"/>
                  </a:lnTo>
                  <a:lnTo>
                    <a:pt x="154" y="308"/>
                  </a:lnTo>
                  <a:lnTo>
                    <a:pt x="151" y="303"/>
                  </a:lnTo>
                  <a:lnTo>
                    <a:pt x="171" y="301"/>
                  </a:lnTo>
                  <a:lnTo>
                    <a:pt x="188" y="298"/>
                  </a:lnTo>
                  <a:lnTo>
                    <a:pt x="201" y="295"/>
                  </a:lnTo>
                  <a:lnTo>
                    <a:pt x="212" y="292"/>
                  </a:lnTo>
                  <a:lnTo>
                    <a:pt x="221" y="289"/>
                  </a:lnTo>
                  <a:lnTo>
                    <a:pt x="228" y="286"/>
                  </a:lnTo>
                  <a:lnTo>
                    <a:pt x="235" y="284"/>
                  </a:lnTo>
                  <a:lnTo>
                    <a:pt x="241" y="281"/>
                  </a:lnTo>
                  <a:lnTo>
                    <a:pt x="249" y="276"/>
                  </a:lnTo>
                  <a:lnTo>
                    <a:pt x="262" y="269"/>
                  </a:lnTo>
                  <a:lnTo>
                    <a:pt x="278" y="261"/>
                  </a:lnTo>
                  <a:lnTo>
                    <a:pt x="295" y="250"/>
                  </a:lnTo>
                  <a:lnTo>
                    <a:pt x="313" y="240"/>
                  </a:lnTo>
                  <a:lnTo>
                    <a:pt x="331" y="231"/>
                  </a:lnTo>
                  <a:lnTo>
                    <a:pt x="347" y="224"/>
                  </a:lnTo>
                  <a:lnTo>
                    <a:pt x="360" y="220"/>
                  </a:lnTo>
                  <a:lnTo>
                    <a:pt x="360" y="221"/>
                  </a:lnTo>
                  <a:lnTo>
                    <a:pt x="360" y="224"/>
                  </a:lnTo>
                  <a:lnTo>
                    <a:pt x="358" y="225"/>
                  </a:lnTo>
                  <a:lnTo>
                    <a:pt x="358" y="228"/>
                  </a:lnTo>
                  <a:lnTo>
                    <a:pt x="356" y="254"/>
                  </a:lnTo>
                  <a:lnTo>
                    <a:pt x="360" y="279"/>
                  </a:lnTo>
                  <a:lnTo>
                    <a:pt x="367" y="308"/>
                  </a:lnTo>
                  <a:lnTo>
                    <a:pt x="377" y="335"/>
                  </a:lnTo>
                  <a:lnTo>
                    <a:pt x="388" y="360"/>
                  </a:lnTo>
                  <a:lnTo>
                    <a:pt x="399" y="381"/>
                  </a:lnTo>
                  <a:lnTo>
                    <a:pt x="411" y="400"/>
                  </a:lnTo>
                  <a:lnTo>
                    <a:pt x="418" y="411"/>
                  </a:lnTo>
                  <a:lnTo>
                    <a:pt x="422" y="415"/>
                  </a:lnTo>
                  <a:lnTo>
                    <a:pt x="428" y="421"/>
                  </a:lnTo>
                  <a:lnTo>
                    <a:pt x="435" y="430"/>
                  </a:lnTo>
                  <a:lnTo>
                    <a:pt x="442" y="437"/>
                  </a:lnTo>
                  <a:lnTo>
                    <a:pt x="451" y="445"/>
                  </a:lnTo>
                  <a:lnTo>
                    <a:pt x="458" y="454"/>
                  </a:lnTo>
                  <a:lnTo>
                    <a:pt x="463" y="459"/>
                  </a:lnTo>
                  <a:lnTo>
                    <a:pt x="468" y="464"/>
                  </a:lnTo>
                  <a:close/>
                </a:path>
              </a:pathLst>
            </a:custGeom>
            <a:solidFill>
              <a:srgbClr val="3399FF"/>
            </a:solidFill>
            <a:ln w="9525">
              <a:noFill/>
              <a:round/>
              <a:headEnd/>
              <a:tailEnd/>
            </a:ln>
          </p:spPr>
          <p:txBody>
            <a:bodyPr/>
            <a:lstStyle/>
            <a:p>
              <a:endParaRPr lang="zh-CN" altLang="en-US"/>
            </a:p>
          </p:txBody>
        </p:sp>
        <p:sp>
          <p:nvSpPr>
            <p:cNvPr id="24624" name="Freeform 101"/>
            <p:cNvSpPr>
              <a:spLocks/>
            </p:cNvSpPr>
            <p:nvPr/>
          </p:nvSpPr>
          <p:spPr bwMode="auto">
            <a:xfrm>
              <a:off x="3267" y="2597"/>
              <a:ext cx="185" cy="411"/>
            </a:xfrm>
            <a:custGeom>
              <a:avLst/>
              <a:gdLst>
                <a:gd name="T0" fmla="*/ 1 w 556"/>
                <a:gd name="T1" fmla="*/ 3 h 1233"/>
                <a:gd name="T2" fmla="*/ 0 w 556"/>
                <a:gd name="T3" fmla="*/ 4 h 1233"/>
                <a:gd name="T4" fmla="*/ 0 w 556"/>
                <a:gd name="T5" fmla="*/ 4 h 1233"/>
                <a:gd name="T6" fmla="*/ 0 w 556"/>
                <a:gd name="T7" fmla="*/ 4 h 1233"/>
                <a:gd name="T8" fmla="*/ 0 w 556"/>
                <a:gd name="T9" fmla="*/ 4 h 1233"/>
                <a:gd name="T10" fmla="*/ 0 w 556"/>
                <a:gd name="T11" fmla="*/ 4 h 1233"/>
                <a:gd name="T12" fmla="*/ 0 w 556"/>
                <a:gd name="T13" fmla="*/ 5 h 1233"/>
                <a:gd name="T14" fmla="*/ 0 w 556"/>
                <a:gd name="T15" fmla="*/ 5 h 1233"/>
                <a:gd name="T16" fmla="*/ 0 w 556"/>
                <a:gd name="T17" fmla="*/ 5 h 1233"/>
                <a:gd name="T18" fmla="*/ 0 w 556"/>
                <a:gd name="T19" fmla="*/ 5 h 1233"/>
                <a:gd name="T20" fmla="*/ 0 w 556"/>
                <a:gd name="T21" fmla="*/ 5 h 1233"/>
                <a:gd name="T22" fmla="*/ 0 w 556"/>
                <a:gd name="T23" fmla="*/ 5 h 1233"/>
                <a:gd name="T24" fmla="*/ 0 w 556"/>
                <a:gd name="T25" fmla="*/ 5 h 1233"/>
                <a:gd name="T26" fmla="*/ 0 w 556"/>
                <a:gd name="T27" fmla="*/ 4 h 1233"/>
                <a:gd name="T28" fmla="*/ 0 w 556"/>
                <a:gd name="T29" fmla="*/ 4 h 1233"/>
                <a:gd name="T30" fmla="*/ 0 w 556"/>
                <a:gd name="T31" fmla="*/ 4 h 1233"/>
                <a:gd name="T32" fmla="*/ 0 w 556"/>
                <a:gd name="T33" fmla="*/ 4 h 1233"/>
                <a:gd name="T34" fmla="*/ 0 w 556"/>
                <a:gd name="T35" fmla="*/ 4 h 1233"/>
                <a:gd name="T36" fmla="*/ 0 w 556"/>
                <a:gd name="T37" fmla="*/ 3 h 1233"/>
                <a:gd name="T38" fmla="*/ 0 w 556"/>
                <a:gd name="T39" fmla="*/ 3 h 1233"/>
                <a:gd name="T40" fmla="*/ 0 w 556"/>
                <a:gd name="T41" fmla="*/ 3 h 1233"/>
                <a:gd name="T42" fmla="*/ 0 w 556"/>
                <a:gd name="T43" fmla="*/ 3 h 1233"/>
                <a:gd name="T44" fmla="*/ 0 w 556"/>
                <a:gd name="T45" fmla="*/ 2 h 1233"/>
                <a:gd name="T46" fmla="*/ 0 w 556"/>
                <a:gd name="T47" fmla="*/ 2 h 1233"/>
                <a:gd name="T48" fmla="*/ 1 w 556"/>
                <a:gd name="T49" fmla="*/ 2 h 1233"/>
                <a:gd name="T50" fmla="*/ 1 w 556"/>
                <a:gd name="T51" fmla="*/ 1 h 1233"/>
                <a:gd name="T52" fmla="*/ 1 w 556"/>
                <a:gd name="T53" fmla="*/ 1 h 1233"/>
                <a:gd name="T54" fmla="*/ 1 w 556"/>
                <a:gd name="T55" fmla="*/ 1 h 1233"/>
                <a:gd name="T56" fmla="*/ 1 w 556"/>
                <a:gd name="T57" fmla="*/ 1 h 1233"/>
                <a:gd name="T58" fmla="*/ 1 w 556"/>
                <a:gd name="T59" fmla="*/ 1 h 1233"/>
                <a:gd name="T60" fmla="*/ 1 w 556"/>
                <a:gd name="T61" fmla="*/ 1 h 1233"/>
                <a:gd name="T62" fmla="*/ 1 w 556"/>
                <a:gd name="T63" fmla="*/ 1 h 1233"/>
                <a:gd name="T64" fmla="*/ 1 w 556"/>
                <a:gd name="T65" fmla="*/ 1 h 1233"/>
                <a:gd name="T66" fmla="*/ 1 w 556"/>
                <a:gd name="T67" fmla="*/ 1 h 1233"/>
                <a:gd name="T68" fmla="*/ 1 w 556"/>
                <a:gd name="T69" fmla="*/ 1 h 1233"/>
                <a:gd name="T70" fmla="*/ 1 w 556"/>
                <a:gd name="T71" fmla="*/ 0 h 1233"/>
                <a:gd name="T72" fmla="*/ 1 w 556"/>
                <a:gd name="T73" fmla="*/ 0 h 1233"/>
                <a:gd name="T74" fmla="*/ 1 w 556"/>
                <a:gd name="T75" fmla="*/ 0 h 1233"/>
                <a:gd name="T76" fmla="*/ 1 w 556"/>
                <a:gd name="T77" fmla="*/ 0 h 1233"/>
                <a:gd name="T78" fmla="*/ 2 w 556"/>
                <a:gd name="T79" fmla="*/ 0 h 1233"/>
                <a:gd name="T80" fmla="*/ 2 w 556"/>
                <a:gd name="T81" fmla="*/ 0 h 1233"/>
                <a:gd name="T82" fmla="*/ 2 w 556"/>
                <a:gd name="T83" fmla="*/ 0 h 1233"/>
                <a:gd name="T84" fmla="*/ 2 w 556"/>
                <a:gd name="T85" fmla="*/ 0 h 1233"/>
                <a:gd name="T86" fmla="*/ 2 w 556"/>
                <a:gd name="T87" fmla="*/ 0 h 1233"/>
                <a:gd name="T88" fmla="*/ 2 w 556"/>
                <a:gd name="T89" fmla="*/ 0 h 1233"/>
                <a:gd name="T90" fmla="*/ 2 w 556"/>
                <a:gd name="T91" fmla="*/ 0 h 1233"/>
                <a:gd name="T92" fmla="*/ 2 w 556"/>
                <a:gd name="T93" fmla="*/ 0 h 1233"/>
                <a:gd name="T94" fmla="*/ 2 w 556"/>
                <a:gd name="T95" fmla="*/ 0 h 1233"/>
                <a:gd name="T96" fmla="*/ 2 w 556"/>
                <a:gd name="T97" fmla="*/ 0 h 1233"/>
                <a:gd name="T98" fmla="*/ 2 w 556"/>
                <a:gd name="T99" fmla="*/ 0 h 1233"/>
                <a:gd name="T100" fmla="*/ 2 w 556"/>
                <a:gd name="T101" fmla="*/ 0 h 1233"/>
                <a:gd name="T102" fmla="*/ 2 w 556"/>
                <a:gd name="T103" fmla="*/ 0 h 1233"/>
                <a:gd name="T104" fmla="*/ 2 w 556"/>
                <a:gd name="T105" fmla="*/ 1 h 1233"/>
                <a:gd name="T106" fmla="*/ 2 w 556"/>
                <a:gd name="T107" fmla="*/ 1 h 1233"/>
                <a:gd name="T108" fmla="*/ 2 w 556"/>
                <a:gd name="T109" fmla="*/ 1 h 1233"/>
                <a:gd name="T110" fmla="*/ 2 w 556"/>
                <a:gd name="T111" fmla="*/ 1 h 1233"/>
                <a:gd name="T112" fmla="*/ 2 w 556"/>
                <a:gd name="T113" fmla="*/ 2 h 1233"/>
                <a:gd name="T114" fmla="*/ 1 w 556"/>
                <a:gd name="T115" fmla="*/ 2 h 1233"/>
                <a:gd name="T116" fmla="*/ 1 w 556"/>
                <a:gd name="T117" fmla="*/ 2 h 1233"/>
                <a:gd name="T118" fmla="*/ 1 w 556"/>
                <a:gd name="T119" fmla="*/ 2 h 1233"/>
                <a:gd name="T120" fmla="*/ 1 w 556"/>
                <a:gd name="T121" fmla="*/ 3 h 1233"/>
                <a:gd name="T122" fmla="*/ 1 w 556"/>
                <a:gd name="T123" fmla="*/ 3 h 1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6"/>
                <a:gd name="T187" fmla="*/ 0 h 1233"/>
                <a:gd name="T188" fmla="*/ 556 w 556"/>
                <a:gd name="T189" fmla="*/ 1233 h 12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6" h="1233">
                  <a:moveTo>
                    <a:pt x="143" y="811"/>
                  </a:moveTo>
                  <a:lnTo>
                    <a:pt x="134" y="838"/>
                  </a:lnTo>
                  <a:lnTo>
                    <a:pt x="126" y="872"/>
                  </a:lnTo>
                  <a:lnTo>
                    <a:pt x="119" y="905"/>
                  </a:lnTo>
                  <a:lnTo>
                    <a:pt x="112" y="929"/>
                  </a:lnTo>
                  <a:lnTo>
                    <a:pt x="106" y="950"/>
                  </a:lnTo>
                  <a:lnTo>
                    <a:pt x="100" y="974"/>
                  </a:lnTo>
                  <a:lnTo>
                    <a:pt x="96" y="997"/>
                  </a:lnTo>
                  <a:lnTo>
                    <a:pt x="95" y="1014"/>
                  </a:lnTo>
                  <a:lnTo>
                    <a:pt x="96" y="1031"/>
                  </a:lnTo>
                  <a:lnTo>
                    <a:pt x="96" y="1054"/>
                  </a:lnTo>
                  <a:lnTo>
                    <a:pt x="96" y="1078"/>
                  </a:lnTo>
                  <a:lnTo>
                    <a:pt x="96" y="1098"/>
                  </a:lnTo>
                  <a:lnTo>
                    <a:pt x="98" y="1121"/>
                  </a:lnTo>
                  <a:lnTo>
                    <a:pt x="100" y="1153"/>
                  </a:lnTo>
                  <a:lnTo>
                    <a:pt x="103" y="1189"/>
                  </a:lnTo>
                  <a:lnTo>
                    <a:pt x="103" y="1225"/>
                  </a:lnTo>
                  <a:lnTo>
                    <a:pt x="90" y="1231"/>
                  </a:lnTo>
                  <a:lnTo>
                    <a:pt x="79" y="1233"/>
                  </a:lnTo>
                  <a:lnTo>
                    <a:pt x="68" y="1230"/>
                  </a:lnTo>
                  <a:lnTo>
                    <a:pt x="59" y="1224"/>
                  </a:lnTo>
                  <a:lnTo>
                    <a:pt x="51" y="1217"/>
                  </a:lnTo>
                  <a:lnTo>
                    <a:pt x="42" y="1208"/>
                  </a:lnTo>
                  <a:lnTo>
                    <a:pt x="35" y="1200"/>
                  </a:lnTo>
                  <a:lnTo>
                    <a:pt x="29" y="1191"/>
                  </a:lnTo>
                  <a:lnTo>
                    <a:pt x="20" y="1157"/>
                  </a:lnTo>
                  <a:lnTo>
                    <a:pt x="12" y="1098"/>
                  </a:lnTo>
                  <a:lnTo>
                    <a:pt x="10" y="1033"/>
                  </a:lnTo>
                  <a:lnTo>
                    <a:pt x="14" y="983"/>
                  </a:lnTo>
                  <a:lnTo>
                    <a:pt x="18" y="956"/>
                  </a:lnTo>
                  <a:lnTo>
                    <a:pt x="17" y="942"/>
                  </a:lnTo>
                  <a:lnTo>
                    <a:pt x="10" y="936"/>
                  </a:lnTo>
                  <a:lnTo>
                    <a:pt x="0" y="938"/>
                  </a:lnTo>
                  <a:lnTo>
                    <a:pt x="10" y="923"/>
                  </a:lnTo>
                  <a:lnTo>
                    <a:pt x="17" y="906"/>
                  </a:lnTo>
                  <a:lnTo>
                    <a:pt x="24" y="887"/>
                  </a:lnTo>
                  <a:lnTo>
                    <a:pt x="29" y="868"/>
                  </a:lnTo>
                  <a:lnTo>
                    <a:pt x="34" y="850"/>
                  </a:lnTo>
                  <a:lnTo>
                    <a:pt x="38" y="831"/>
                  </a:lnTo>
                  <a:lnTo>
                    <a:pt x="41" y="816"/>
                  </a:lnTo>
                  <a:lnTo>
                    <a:pt x="44" y="803"/>
                  </a:lnTo>
                  <a:lnTo>
                    <a:pt x="51" y="763"/>
                  </a:lnTo>
                  <a:lnTo>
                    <a:pt x="61" y="701"/>
                  </a:lnTo>
                  <a:lnTo>
                    <a:pt x="69" y="634"/>
                  </a:lnTo>
                  <a:lnTo>
                    <a:pt x="75" y="582"/>
                  </a:lnTo>
                  <a:lnTo>
                    <a:pt x="79" y="546"/>
                  </a:lnTo>
                  <a:lnTo>
                    <a:pt x="89" y="509"/>
                  </a:lnTo>
                  <a:lnTo>
                    <a:pt x="105" y="473"/>
                  </a:lnTo>
                  <a:lnTo>
                    <a:pt x="125" y="436"/>
                  </a:lnTo>
                  <a:lnTo>
                    <a:pt x="147" y="400"/>
                  </a:lnTo>
                  <a:lnTo>
                    <a:pt x="174" y="365"/>
                  </a:lnTo>
                  <a:lnTo>
                    <a:pt x="204" y="331"/>
                  </a:lnTo>
                  <a:lnTo>
                    <a:pt x="237" y="300"/>
                  </a:lnTo>
                  <a:lnTo>
                    <a:pt x="237" y="297"/>
                  </a:lnTo>
                  <a:lnTo>
                    <a:pt x="237" y="293"/>
                  </a:lnTo>
                  <a:lnTo>
                    <a:pt x="237" y="290"/>
                  </a:lnTo>
                  <a:lnTo>
                    <a:pt x="237" y="285"/>
                  </a:lnTo>
                  <a:lnTo>
                    <a:pt x="239" y="281"/>
                  </a:lnTo>
                  <a:lnTo>
                    <a:pt x="244" y="276"/>
                  </a:lnTo>
                  <a:lnTo>
                    <a:pt x="248" y="267"/>
                  </a:lnTo>
                  <a:lnTo>
                    <a:pt x="251" y="258"/>
                  </a:lnTo>
                  <a:lnTo>
                    <a:pt x="261" y="230"/>
                  </a:lnTo>
                  <a:lnTo>
                    <a:pt x="273" y="200"/>
                  </a:lnTo>
                  <a:lnTo>
                    <a:pt x="285" y="173"/>
                  </a:lnTo>
                  <a:lnTo>
                    <a:pt x="292" y="161"/>
                  </a:lnTo>
                  <a:lnTo>
                    <a:pt x="298" y="155"/>
                  </a:lnTo>
                  <a:lnTo>
                    <a:pt x="303" y="151"/>
                  </a:lnTo>
                  <a:lnTo>
                    <a:pt x="303" y="145"/>
                  </a:lnTo>
                  <a:lnTo>
                    <a:pt x="300" y="139"/>
                  </a:lnTo>
                  <a:lnTo>
                    <a:pt x="300" y="132"/>
                  </a:lnTo>
                  <a:lnTo>
                    <a:pt x="300" y="118"/>
                  </a:lnTo>
                  <a:lnTo>
                    <a:pt x="302" y="104"/>
                  </a:lnTo>
                  <a:lnTo>
                    <a:pt x="306" y="97"/>
                  </a:lnTo>
                  <a:lnTo>
                    <a:pt x="313" y="95"/>
                  </a:lnTo>
                  <a:lnTo>
                    <a:pt x="322" y="93"/>
                  </a:lnTo>
                  <a:lnTo>
                    <a:pt x="330" y="88"/>
                  </a:lnTo>
                  <a:lnTo>
                    <a:pt x="339" y="83"/>
                  </a:lnTo>
                  <a:lnTo>
                    <a:pt x="349" y="77"/>
                  </a:lnTo>
                  <a:lnTo>
                    <a:pt x="357" y="70"/>
                  </a:lnTo>
                  <a:lnTo>
                    <a:pt x="367" y="63"/>
                  </a:lnTo>
                  <a:lnTo>
                    <a:pt x="376" y="56"/>
                  </a:lnTo>
                  <a:lnTo>
                    <a:pt x="385" y="47"/>
                  </a:lnTo>
                  <a:lnTo>
                    <a:pt x="397" y="39"/>
                  </a:lnTo>
                  <a:lnTo>
                    <a:pt x="410" y="30"/>
                  </a:lnTo>
                  <a:lnTo>
                    <a:pt x="422" y="22"/>
                  </a:lnTo>
                  <a:lnTo>
                    <a:pt x="437" y="15"/>
                  </a:lnTo>
                  <a:lnTo>
                    <a:pt x="451" y="9"/>
                  </a:lnTo>
                  <a:lnTo>
                    <a:pt x="465" y="5"/>
                  </a:lnTo>
                  <a:lnTo>
                    <a:pt x="478" y="2"/>
                  </a:lnTo>
                  <a:lnTo>
                    <a:pt x="489" y="0"/>
                  </a:lnTo>
                  <a:lnTo>
                    <a:pt x="499" y="0"/>
                  </a:lnTo>
                  <a:lnTo>
                    <a:pt x="507" y="2"/>
                  </a:lnTo>
                  <a:lnTo>
                    <a:pt x="517" y="5"/>
                  </a:lnTo>
                  <a:lnTo>
                    <a:pt x="524" y="9"/>
                  </a:lnTo>
                  <a:lnTo>
                    <a:pt x="533" y="15"/>
                  </a:lnTo>
                  <a:lnTo>
                    <a:pt x="540" y="23"/>
                  </a:lnTo>
                  <a:lnTo>
                    <a:pt x="547" y="33"/>
                  </a:lnTo>
                  <a:lnTo>
                    <a:pt x="550" y="36"/>
                  </a:lnTo>
                  <a:lnTo>
                    <a:pt x="551" y="39"/>
                  </a:lnTo>
                  <a:lnTo>
                    <a:pt x="554" y="42"/>
                  </a:lnTo>
                  <a:lnTo>
                    <a:pt x="556" y="46"/>
                  </a:lnTo>
                  <a:lnTo>
                    <a:pt x="549" y="60"/>
                  </a:lnTo>
                  <a:lnTo>
                    <a:pt x="539" y="83"/>
                  </a:lnTo>
                  <a:lnTo>
                    <a:pt x="526" y="111"/>
                  </a:lnTo>
                  <a:lnTo>
                    <a:pt x="510" y="144"/>
                  </a:lnTo>
                  <a:lnTo>
                    <a:pt x="495" y="178"/>
                  </a:lnTo>
                  <a:lnTo>
                    <a:pt x="479" y="209"/>
                  </a:lnTo>
                  <a:lnTo>
                    <a:pt x="463" y="236"/>
                  </a:lnTo>
                  <a:lnTo>
                    <a:pt x="451" y="256"/>
                  </a:lnTo>
                  <a:lnTo>
                    <a:pt x="442" y="271"/>
                  </a:lnTo>
                  <a:lnTo>
                    <a:pt x="429" y="294"/>
                  </a:lnTo>
                  <a:lnTo>
                    <a:pt x="415" y="319"/>
                  </a:lnTo>
                  <a:lnTo>
                    <a:pt x="400" y="346"/>
                  </a:lnTo>
                  <a:lnTo>
                    <a:pt x="383" y="373"/>
                  </a:lnTo>
                  <a:lnTo>
                    <a:pt x="366" y="396"/>
                  </a:lnTo>
                  <a:lnTo>
                    <a:pt x="350" y="414"/>
                  </a:lnTo>
                  <a:lnTo>
                    <a:pt x="336" y="426"/>
                  </a:lnTo>
                  <a:lnTo>
                    <a:pt x="322" y="458"/>
                  </a:lnTo>
                  <a:lnTo>
                    <a:pt x="299" y="504"/>
                  </a:lnTo>
                  <a:lnTo>
                    <a:pt x="271" y="558"/>
                  </a:lnTo>
                  <a:lnTo>
                    <a:pt x="239" y="617"/>
                  </a:lnTo>
                  <a:lnTo>
                    <a:pt x="207" y="677"/>
                  </a:lnTo>
                  <a:lnTo>
                    <a:pt x="178" y="731"/>
                  </a:lnTo>
                  <a:lnTo>
                    <a:pt x="156" y="777"/>
                  </a:lnTo>
                  <a:lnTo>
                    <a:pt x="143" y="811"/>
                  </a:lnTo>
                  <a:close/>
                </a:path>
              </a:pathLst>
            </a:custGeom>
            <a:solidFill>
              <a:srgbClr val="3399FF"/>
            </a:solidFill>
            <a:ln w="9525">
              <a:noFill/>
              <a:round/>
              <a:headEnd/>
              <a:tailEnd/>
            </a:ln>
          </p:spPr>
          <p:txBody>
            <a:bodyPr/>
            <a:lstStyle/>
            <a:p>
              <a:endParaRPr lang="zh-CN" altLang="en-US"/>
            </a:p>
          </p:txBody>
        </p:sp>
        <p:sp>
          <p:nvSpPr>
            <p:cNvPr id="24625" name="Freeform 102"/>
            <p:cNvSpPr>
              <a:spLocks/>
            </p:cNvSpPr>
            <p:nvPr/>
          </p:nvSpPr>
          <p:spPr bwMode="auto">
            <a:xfrm>
              <a:off x="3500" y="2654"/>
              <a:ext cx="85" cy="352"/>
            </a:xfrm>
            <a:custGeom>
              <a:avLst/>
              <a:gdLst>
                <a:gd name="T0" fmla="*/ 1 w 254"/>
                <a:gd name="T1" fmla="*/ 1 h 1055"/>
                <a:gd name="T2" fmla="*/ 1 w 254"/>
                <a:gd name="T3" fmla="*/ 1 h 1055"/>
                <a:gd name="T4" fmla="*/ 1 w 254"/>
                <a:gd name="T5" fmla="*/ 1 h 1055"/>
                <a:gd name="T6" fmla="*/ 1 w 254"/>
                <a:gd name="T7" fmla="*/ 1 h 1055"/>
                <a:gd name="T8" fmla="*/ 1 w 254"/>
                <a:gd name="T9" fmla="*/ 1 h 1055"/>
                <a:gd name="T10" fmla="*/ 1 w 254"/>
                <a:gd name="T11" fmla="*/ 1 h 1055"/>
                <a:gd name="T12" fmla="*/ 0 w 254"/>
                <a:gd name="T13" fmla="*/ 0 h 1055"/>
                <a:gd name="T14" fmla="*/ 0 w 254"/>
                <a:gd name="T15" fmla="*/ 0 h 1055"/>
                <a:gd name="T16" fmla="*/ 0 w 254"/>
                <a:gd name="T17" fmla="*/ 0 h 1055"/>
                <a:gd name="T18" fmla="*/ 0 w 254"/>
                <a:gd name="T19" fmla="*/ 0 h 1055"/>
                <a:gd name="T20" fmla="*/ 0 w 254"/>
                <a:gd name="T21" fmla="*/ 0 h 1055"/>
                <a:gd name="T22" fmla="*/ 0 w 254"/>
                <a:gd name="T23" fmla="*/ 0 h 1055"/>
                <a:gd name="T24" fmla="*/ 0 w 254"/>
                <a:gd name="T25" fmla="*/ 0 h 1055"/>
                <a:gd name="T26" fmla="*/ 0 w 254"/>
                <a:gd name="T27" fmla="*/ 0 h 1055"/>
                <a:gd name="T28" fmla="*/ 0 w 254"/>
                <a:gd name="T29" fmla="*/ 0 h 1055"/>
                <a:gd name="T30" fmla="*/ 0 w 254"/>
                <a:gd name="T31" fmla="*/ 0 h 1055"/>
                <a:gd name="T32" fmla="*/ 0 w 254"/>
                <a:gd name="T33" fmla="*/ 0 h 1055"/>
                <a:gd name="T34" fmla="*/ 0 w 254"/>
                <a:gd name="T35" fmla="*/ 1 h 1055"/>
                <a:gd name="T36" fmla="*/ 0 w 254"/>
                <a:gd name="T37" fmla="*/ 1 h 1055"/>
                <a:gd name="T38" fmla="*/ 0 w 254"/>
                <a:gd name="T39" fmla="*/ 1 h 1055"/>
                <a:gd name="T40" fmla="*/ 0 w 254"/>
                <a:gd name="T41" fmla="*/ 2 h 1055"/>
                <a:gd name="T42" fmla="*/ 0 w 254"/>
                <a:gd name="T43" fmla="*/ 2 h 1055"/>
                <a:gd name="T44" fmla="*/ 0 w 254"/>
                <a:gd name="T45" fmla="*/ 2 h 1055"/>
                <a:gd name="T46" fmla="*/ 0 w 254"/>
                <a:gd name="T47" fmla="*/ 2 h 1055"/>
                <a:gd name="T48" fmla="*/ 0 w 254"/>
                <a:gd name="T49" fmla="*/ 3 h 1055"/>
                <a:gd name="T50" fmla="*/ 0 w 254"/>
                <a:gd name="T51" fmla="*/ 3 h 1055"/>
                <a:gd name="T52" fmla="*/ 0 w 254"/>
                <a:gd name="T53" fmla="*/ 3 h 1055"/>
                <a:gd name="T54" fmla="*/ 0 w 254"/>
                <a:gd name="T55" fmla="*/ 4 h 1055"/>
                <a:gd name="T56" fmla="*/ 0 w 254"/>
                <a:gd name="T57" fmla="*/ 4 h 1055"/>
                <a:gd name="T58" fmla="*/ 0 w 254"/>
                <a:gd name="T59" fmla="*/ 4 h 1055"/>
                <a:gd name="T60" fmla="*/ 0 w 254"/>
                <a:gd name="T61" fmla="*/ 4 h 1055"/>
                <a:gd name="T62" fmla="*/ 0 w 254"/>
                <a:gd name="T63" fmla="*/ 4 h 1055"/>
                <a:gd name="T64" fmla="*/ 0 w 254"/>
                <a:gd name="T65" fmla="*/ 4 h 1055"/>
                <a:gd name="T66" fmla="*/ 1 w 254"/>
                <a:gd name="T67" fmla="*/ 4 h 1055"/>
                <a:gd name="T68" fmla="*/ 1 w 254"/>
                <a:gd name="T69" fmla="*/ 4 h 1055"/>
                <a:gd name="T70" fmla="*/ 1 w 254"/>
                <a:gd name="T71" fmla="*/ 4 h 1055"/>
                <a:gd name="T72" fmla="*/ 1 w 254"/>
                <a:gd name="T73" fmla="*/ 4 h 1055"/>
                <a:gd name="T74" fmla="*/ 1 w 254"/>
                <a:gd name="T75" fmla="*/ 4 h 1055"/>
                <a:gd name="T76" fmla="*/ 1 w 254"/>
                <a:gd name="T77" fmla="*/ 4 h 1055"/>
                <a:gd name="T78" fmla="*/ 1 w 254"/>
                <a:gd name="T79" fmla="*/ 4 h 1055"/>
                <a:gd name="T80" fmla="*/ 1 w 254"/>
                <a:gd name="T81" fmla="*/ 4 h 1055"/>
                <a:gd name="T82" fmla="*/ 1 w 254"/>
                <a:gd name="T83" fmla="*/ 4 h 1055"/>
                <a:gd name="T84" fmla="*/ 1 w 254"/>
                <a:gd name="T85" fmla="*/ 4 h 1055"/>
                <a:gd name="T86" fmla="*/ 1 w 254"/>
                <a:gd name="T87" fmla="*/ 4 h 1055"/>
                <a:gd name="T88" fmla="*/ 1 w 254"/>
                <a:gd name="T89" fmla="*/ 4 h 1055"/>
                <a:gd name="T90" fmla="*/ 1 w 254"/>
                <a:gd name="T91" fmla="*/ 4 h 1055"/>
                <a:gd name="T92" fmla="*/ 1 w 254"/>
                <a:gd name="T93" fmla="*/ 3 h 1055"/>
                <a:gd name="T94" fmla="*/ 1 w 254"/>
                <a:gd name="T95" fmla="*/ 3 h 1055"/>
                <a:gd name="T96" fmla="*/ 1 w 254"/>
                <a:gd name="T97" fmla="*/ 2 h 1055"/>
                <a:gd name="T98" fmla="*/ 1 w 254"/>
                <a:gd name="T99" fmla="*/ 2 h 1055"/>
                <a:gd name="T100" fmla="*/ 1 w 254"/>
                <a:gd name="T101" fmla="*/ 2 h 1055"/>
                <a:gd name="T102" fmla="*/ 1 w 254"/>
                <a:gd name="T103" fmla="*/ 1 h 1055"/>
                <a:gd name="T104" fmla="*/ 1 w 254"/>
                <a:gd name="T105" fmla="*/ 1 h 1055"/>
                <a:gd name="T106" fmla="*/ 1 w 254"/>
                <a:gd name="T107" fmla="*/ 1 h 10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
                <a:gd name="T163" fmla="*/ 0 h 1055"/>
                <a:gd name="T164" fmla="*/ 254 w 254"/>
                <a:gd name="T165" fmla="*/ 1055 h 10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 h="1055">
                  <a:moveTo>
                    <a:pt x="254" y="184"/>
                  </a:moveTo>
                  <a:lnTo>
                    <a:pt x="246" y="181"/>
                  </a:lnTo>
                  <a:lnTo>
                    <a:pt x="232" y="179"/>
                  </a:lnTo>
                  <a:lnTo>
                    <a:pt x="215" y="177"/>
                  </a:lnTo>
                  <a:lnTo>
                    <a:pt x="196" y="177"/>
                  </a:lnTo>
                  <a:lnTo>
                    <a:pt x="179" y="177"/>
                  </a:lnTo>
                  <a:lnTo>
                    <a:pt x="162" y="177"/>
                  </a:lnTo>
                  <a:lnTo>
                    <a:pt x="149" y="177"/>
                  </a:lnTo>
                  <a:lnTo>
                    <a:pt x="141" y="176"/>
                  </a:lnTo>
                  <a:lnTo>
                    <a:pt x="132" y="166"/>
                  </a:lnTo>
                  <a:lnTo>
                    <a:pt x="129" y="147"/>
                  </a:lnTo>
                  <a:lnTo>
                    <a:pt x="127" y="126"/>
                  </a:lnTo>
                  <a:lnTo>
                    <a:pt x="125" y="109"/>
                  </a:lnTo>
                  <a:lnTo>
                    <a:pt x="120" y="106"/>
                  </a:lnTo>
                  <a:lnTo>
                    <a:pt x="114" y="104"/>
                  </a:lnTo>
                  <a:lnTo>
                    <a:pt x="105" y="99"/>
                  </a:lnTo>
                  <a:lnTo>
                    <a:pt x="97" y="95"/>
                  </a:lnTo>
                  <a:lnTo>
                    <a:pt x="91" y="92"/>
                  </a:lnTo>
                  <a:lnTo>
                    <a:pt x="84" y="89"/>
                  </a:lnTo>
                  <a:lnTo>
                    <a:pt x="78" y="86"/>
                  </a:lnTo>
                  <a:lnTo>
                    <a:pt x="71" y="84"/>
                  </a:lnTo>
                  <a:lnTo>
                    <a:pt x="60" y="75"/>
                  </a:lnTo>
                  <a:lnTo>
                    <a:pt x="56" y="60"/>
                  </a:lnTo>
                  <a:lnTo>
                    <a:pt x="56" y="45"/>
                  </a:lnTo>
                  <a:lnTo>
                    <a:pt x="61" y="33"/>
                  </a:lnTo>
                  <a:lnTo>
                    <a:pt x="60" y="27"/>
                  </a:lnTo>
                  <a:lnTo>
                    <a:pt x="59" y="17"/>
                  </a:lnTo>
                  <a:lnTo>
                    <a:pt x="56" y="9"/>
                  </a:lnTo>
                  <a:lnTo>
                    <a:pt x="53" y="0"/>
                  </a:lnTo>
                  <a:lnTo>
                    <a:pt x="46" y="4"/>
                  </a:lnTo>
                  <a:lnTo>
                    <a:pt x="39" y="7"/>
                  </a:lnTo>
                  <a:lnTo>
                    <a:pt x="32" y="9"/>
                  </a:lnTo>
                  <a:lnTo>
                    <a:pt x="23" y="10"/>
                  </a:lnTo>
                  <a:lnTo>
                    <a:pt x="27" y="58"/>
                  </a:lnTo>
                  <a:lnTo>
                    <a:pt x="33" y="122"/>
                  </a:lnTo>
                  <a:lnTo>
                    <a:pt x="39" y="184"/>
                  </a:lnTo>
                  <a:lnTo>
                    <a:pt x="46" y="223"/>
                  </a:lnTo>
                  <a:lnTo>
                    <a:pt x="33" y="252"/>
                  </a:lnTo>
                  <a:lnTo>
                    <a:pt x="22" y="285"/>
                  </a:lnTo>
                  <a:lnTo>
                    <a:pt x="13" y="319"/>
                  </a:lnTo>
                  <a:lnTo>
                    <a:pt x="7" y="356"/>
                  </a:lnTo>
                  <a:lnTo>
                    <a:pt x="5" y="394"/>
                  </a:lnTo>
                  <a:lnTo>
                    <a:pt x="7" y="432"/>
                  </a:lnTo>
                  <a:lnTo>
                    <a:pt x="13" y="474"/>
                  </a:lnTo>
                  <a:lnTo>
                    <a:pt x="23" y="515"/>
                  </a:lnTo>
                  <a:lnTo>
                    <a:pt x="26" y="532"/>
                  </a:lnTo>
                  <a:lnTo>
                    <a:pt x="26" y="559"/>
                  </a:lnTo>
                  <a:lnTo>
                    <a:pt x="27" y="591"/>
                  </a:lnTo>
                  <a:lnTo>
                    <a:pt x="32" y="625"/>
                  </a:lnTo>
                  <a:lnTo>
                    <a:pt x="36" y="666"/>
                  </a:lnTo>
                  <a:lnTo>
                    <a:pt x="39" y="719"/>
                  </a:lnTo>
                  <a:lnTo>
                    <a:pt x="37" y="770"/>
                  </a:lnTo>
                  <a:lnTo>
                    <a:pt x="30" y="812"/>
                  </a:lnTo>
                  <a:lnTo>
                    <a:pt x="22" y="836"/>
                  </a:lnTo>
                  <a:lnTo>
                    <a:pt x="15" y="856"/>
                  </a:lnTo>
                  <a:lnTo>
                    <a:pt x="7" y="872"/>
                  </a:lnTo>
                  <a:lnTo>
                    <a:pt x="0" y="886"/>
                  </a:lnTo>
                  <a:lnTo>
                    <a:pt x="23" y="893"/>
                  </a:lnTo>
                  <a:lnTo>
                    <a:pt x="43" y="902"/>
                  </a:lnTo>
                  <a:lnTo>
                    <a:pt x="59" y="912"/>
                  </a:lnTo>
                  <a:lnTo>
                    <a:pt x="71" y="923"/>
                  </a:lnTo>
                  <a:lnTo>
                    <a:pt x="83" y="936"/>
                  </a:lnTo>
                  <a:lnTo>
                    <a:pt x="93" y="949"/>
                  </a:lnTo>
                  <a:lnTo>
                    <a:pt x="100" y="960"/>
                  </a:lnTo>
                  <a:lnTo>
                    <a:pt x="108" y="971"/>
                  </a:lnTo>
                  <a:lnTo>
                    <a:pt x="117" y="983"/>
                  </a:lnTo>
                  <a:lnTo>
                    <a:pt x="127" y="994"/>
                  </a:lnTo>
                  <a:lnTo>
                    <a:pt x="137" y="1007"/>
                  </a:lnTo>
                  <a:lnTo>
                    <a:pt x="146" y="1018"/>
                  </a:lnTo>
                  <a:lnTo>
                    <a:pt x="156" y="1028"/>
                  </a:lnTo>
                  <a:lnTo>
                    <a:pt x="166" y="1038"/>
                  </a:lnTo>
                  <a:lnTo>
                    <a:pt x="173" y="1045"/>
                  </a:lnTo>
                  <a:lnTo>
                    <a:pt x="179" y="1049"/>
                  </a:lnTo>
                  <a:lnTo>
                    <a:pt x="185" y="1052"/>
                  </a:lnTo>
                  <a:lnTo>
                    <a:pt x="193" y="1053"/>
                  </a:lnTo>
                  <a:lnTo>
                    <a:pt x="203" y="1055"/>
                  </a:lnTo>
                  <a:lnTo>
                    <a:pt x="215" y="1053"/>
                  </a:lnTo>
                  <a:lnTo>
                    <a:pt x="223" y="1051"/>
                  </a:lnTo>
                  <a:lnTo>
                    <a:pt x="229" y="1046"/>
                  </a:lnTo>
                  <a:lnTo>
                    <a:pt x="230" y="1038"/>
                  </a:lnTo>
                  <a:lnTo>
                    <a:pt x="227" y="1028"/>
                  </a:lnTo>
                  <a:lnTo>
                    <a:pt x="223" y="1015"/>
                  </a:lnTo>
                  <a:lnTo>
                    <a:pt x="217" y="1000"/>
                  </a:lnTo>
                  <a:lnTo>
                    <a:pt x="210" y="985"/>
                  </a:lnTo>
                  <a:lnTo>
                    <a:pt x="205" y="974"/>
                  </a:lnTo>
                  <a:lnTo>
                    <a:pt x="200" y="967"/>
                  </a:lnTo>
                  <a:lnTo>
                    <a:pt x="195" y="958"/>
                  </a:lnTo>
                  <a:lnTo>
                    <a:pt x="189" y="946"/>
                  </a:lnTo>
                  <a:lnTo>
                    <a:pt x="180" y="931"/>
                  </a:lnTo>
                  <a:lnTo>
                    <a:pt x="173" y="916"/>
                  </a:lnTo>
                  <a:lnTo>
                    <a:pt x="166" y="899"/>
                  </a:lnTo>
                  <a:lnTo>
                    <a:pt x="159" y="882"/>
                  </a:lnTo>
                  <a:lnTo>
                    <a:pt x="155" y="865"/>
                  </a:lnTo>
                  <a:lnTo>
                    <a:pt x="148" y="811"/>
                  </a:lnTo>
                  <a:lnTo>
                    <a:pt x="148" y="746"/>
                  </a:lnTo>
                  <a:lnTo>
                    <a:pt x="155" y="676"/>
                  </a:lnTo>
                  <a:lnTo>
                    <a:pt x="173" y="601"/>
                  </a:lnTo>
                  <a:lnTo>
                    <a:pt x="185" y="561"/>
                  </a:lnTo>
                  <a:lnTo>
                    <a:pt x="195" y="520"/>
                  </a:lnTo>
                  <a:lnTo>
                    <a:pt x="203" y="479"/>
                  </a:lnTo>
                  <a:lnTo>
                    <a:pt x="210" y="438"/>
                  </a:lnTo>
                  <a:lnTo>
                    <a:pt x="215" y="400"/>
                  </a:lnTo>
                  <a:lnTo>
                    <a:pt x="219" y="366"/>
                  </a:lnTo>
                  <a:lnTo>
                    <a:pt x="220" y="339"/>
                  </a:lnTo>
                  <a:lnTo>
                    <a:pt x="222" y="319"/>
                  </a:lnTo>
                  <a:lnTo>
                    <a:pt x="226" y="284"/>
                  </a:lnTo>
                  <a:lnTo>
                    <a:pt x="234" y="244"/>
                  </a:lnTo>
                  <a:lnTo>
                    <a:pt x="246" y="208"/>
                  </a:lnTo>
                  <a:lnTo>
                    <a:pt x="254" y="184"/>
                  </a:lnTo>
                  <a:close/>
                </a:path>
              </a:pathLst>
            </a:custGeom>
            <a:solidFill>
              <a:srgbClr val="3399FF"/>
            </a:solidFill>
            <a:ln w="9525">
              <a:noFill/>
              <a:round/>
              <a:headEnd/>
              <a:tailEnd/>
            </a:ln>
          </p:spPr>
          <p:txBody>
            <a:bodyPr/>
            <a:lstStyle/>
            <a:p>
              <a:endParaRPr lang="zh-CN" altLang="en-US"/>
            </a:p>
          </p:txBody>
        </p:sp>
        <p:sp>
          <p:nvSpPr>
            <p:cNvPr id="24626" name="Freeform 103"/>
            <p:cNvSpPr>
              <a:spLocks/>
            </p:cNvSpPr>
            <p:nvPr/>
          </p:nvSpPr>
          <p:spPr bwMode="auto">
            <a:xfrm>
              <a:off x="3301" y="2039"/>
              <a:ext cx="196" cy="215"/>
            </a:xfrm>
            <a:custGeom>
              <a:avLst/>
              <a:gdLst>
                <a:gd name="T0" fmla="*/ 2 w 587"/>
                <a:gd name="T1" fmla="*/ 3 h 647"/>
                <a:gd name="T2" fmla="*/ 2 w 587"/>
                <a:gd name="T3" fmla="*/ 2 h 647"/>
                <a:gd name="T4" fmla="*/ 2 w 587"/>
                <a:gd name="T5" fmla="*/ 2 h 647"/>
                <a:gd name="T6" fmla="*/ 2 w 587"/>
                <a:gd name="T7" fmla="*/ 2 h 647"/>
                <a:gd name="T8" fmla="*/ 2 w 587"/>
                <a:gd name="T9" fmla="*/ 2 h 647"/>
                <a:gd name="T10" fmla="*/ 2 w 587"/>
                <a:gd name="T11" fmla="*/ 2 h 647"/>
                <a:gd name="T12" fmla="*/ 2 w 587"/>
                <a:gd name="T13" fmla="*/ 2 h 647"/>
                <a:gd name="T14" fmla="*/ 2 w 587"/>
                <a:gd name="T15" fmla="*/ 1 h 647"/>
                <a:gd name="T16" fmla="*/ 2 w 587"/>
                <a:gd name="T17" fmla="*/ 1 h 647"/>
                <a:gd name="T18" fmla="*/ 2 w 587"/>
                <a:gd name="T19" fmla="*/ 1 h 647"/>
                <a:gd name="T20" fmla="*/ 2 w 587"/>
                <a:gd name="T21" fmla="*/ 1 h 647"/>
                <a:gd name="T22" fmla="*/ 2 w 587"/>
                <a:gd name="T23" fmla="*/ 1 h 647"/>
                <a:gd name="T24" fmla="*/ 2 w 587"/>
                <a:gd name="T25" fmla="*/ 1 h 647"/>
                <a:gd name="T26" fmla="*/ 2 w 587"/>
                <a:gd name="T27" fmla="*/ 1 h 647"/>
                <a:gd name="T28" fmla="*/ 1 w 587"/>
                <a:gd name="T29" fmla="*/ 0 h 647"/>
                <a:gd name="T30" fmla="*/ 1 w 587"/>
                <a:gd name="T31" fmla="*/ 0 h 647"/>
                <a:gd name="T32" fmla="*/ 1 w 587"/>
                <a:gd name="T33" fmla="*/ 0 h 647"/>
                <a:gd name="T34" fmla="*/ 1 w 587"/>
                <a:gd name="T35" fmla="*/ 0 h 647"/>
                <a:gd name="T36" fmla="*/ 1 w 587"/>
                <a:gd name="T37" fmla="*/ 0 h 647"/>
                <a:gd name="T38" fmla="*/ 1 w 587"/>
                <a:gd name="T39" fmla="*/ 0 h 647"/>
                <a:gd name="T40" fmla="*/ 1 w 587"/>
                <a:gd name="T41" fmla="*/ 0 h 647"/>
                <a:gd name="T42" fmla="*/ 1 w 587"/>
                <a:gd name="T43" fmla="*/ 0 h 647"/>
                <a:gd name="T44" fmla="*/ 1 w 587"/>
                <a:gd name="T45" fmla="*/ 0 h 647"/>
                <a:gd name="T46" fmla="*/ 1 w 587"/>
                <a:gd name="T47" fmla="*/ 0 h 647"/>
                <a:gd name="T48" fmla="*/ 1 w 587"/>
                <a:gd name="T49" fmla="*/ 0 h 647"/>
                <a:gd name="T50" fmla="*/ 1 w 587"/>
                <a:gd name="T51" fmla="*/ 0 h 647"/>
                <a:gd name="T52" fmla="*/ 1 w 587"/>
                <a:gd name="T53" fmla="*/ 0 h 647"/>
                <a:gd name="T54" fmla="*/ 1 w 587"/>
                <a:gd name="T55" fmla="*/ 0 h 647"/>
                <a:gd name="T56" fmla="*/ 1 w 587"/>
                <a:gd name="T57" fmla="*/ 0 h 647"/>
                <a:gd name="T58" fmla="*/ 0 w 587"/>
                <a:gd name="T59" fmla="*/ 0 h 647"/>
                <a:gd name="T60" fmla="*/ 0 w 587"/>
                <a:gd name="T61" fmla="*/ 0 h 647"/>
                <a:gd name="T62" fmla="*/ 0 w 587"/>
                <a:gd name="T63" fmla="*/ 0 h 647"/>
                <a:gd name="T64" fmla="*/ 0 w 587"/>
                <a:gd name="T65" fmla="*/ 0 h 647"/>
                <a:gd name="T66" fmla="*/ 0 w 587"/>
                <a:gd name="T67" fmla="*/ 1 h 647"/>
                <a:gd name="T68" fmla="*/ 0 w 587"/>
                <a:gd name="T69" fmla="*/ 1 h 647"/>
                <a:gd name="T70" fmla="*/ 0 w 587"/>
                <a:gd name="T71" fmla="*/ 1 h 647"/>
                <a:gd name="T72" fmla="*/ 0 w 587"/>
                <a:gd name="T73" fmla="*/ 1 h 647"/>
                <a:gd name="T74" fmla="*/ 0 w 587"/>
                <a:gd name="T75" fmla="*/ 1 h 647"/>
                <a:gd name="T76" fmla="*/ 0 w 587"/>
                <a:gd name="T77" fmla="*/ 1 h 647"/>
                <a:gd name="T78" fmla="*/ 1 w 587"/>
                <a:gd name="T79" fmla="*/ 1 h 647"/>
                <a:gd name="T80" fmla="*/ 1 w 587"/>
                <a:gd name="T81" fmla="*/ 1 h 647"/>
                <a:gd name="T82" fmla="*/ 1 w 587"/>
                <a:gd name="T83" fmla="*/ 1 h 647"/>
                <a:gd name="T84" fmla="*/ 1 w 587"/>
                <a:gd name="T85" fmla="*/ 1 h 647"/>
                <a:gd name="T86" fmla="*/ 1 w 587"/>
                <a:gd name="T87" fmla="*/ 1 h 647"/>
                <a:gd name="T88" fmla="*/ 1 w 587"/>
                <a:gd name="T89" fmla="*/ 1 h 647"/>
                <a:gd name="T90" fmla="*/ 1 w 587"/>
                <a:gd name="T91" fmla="*/ 2 h 647"/>
                <a:gd name="T92" fmla="*/ 1 w 587"/>
                <a:gd name="T93" fmla="*/ 2 h 647"/>
                <a:gd name="T94" fmla="*/ 1 w 587"/>
                <a:gd name="T95" fmla="*/ 2 h 647"/>
                <a:gd name="T96" fmla="*/ 1 w 587"/>
                <a:gd name="T97" fmla="*/ 2 h 647"/>
                <a:gd name="T98" fmla="*/ 1 w 587"/>
                <a:gd name="T99" fmla="*/ 2 h 647"/>
                <a:gd name="T100" fmla="*/ 2 w 587"/>
                <a:gd name="T101" fmla="*/ 2 h 647"/>
                <a:gd name="T102" fmla="*/ 2 w 587"/>
                <a:gd name="T103" fmla="*/ 2 h 647"/>
                <a:gd name="T104" fmla="*/ 2 w 587"/>
                <a:gd name="T105" fmla="*/ 3 h 647"/>
                <a:gd name="T106" fmla="*/ 2 w 587"/>
                <a:gd name="T107" fmla="*/ 3 h 6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7"/>
                <a:gd name="T163" fmla="*/ 0 h 647"/>
                <a:gd name="T164" fmla="*/ 587 w 587"/>
                <a:gd name="T165" fmla="*/ 647 h 6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7" h="647">
                  <a:moveTo>
                    <a:pt x="587" y="647"/>
                  </a:moveTo>
                  <a:lnTo>
                    <a:pt x="582" y="639"/>
                  </a:lnTo>
                  <a:lnTo>
                    <a:pt x="576" y="632"/>
                  </a:lnTo>
                  <a:lnTo>
                    <a:pt x="570" y="624"/>
                  </a:lnTo>
                  <a:lnTo>
                    <a:pt x="566" y="617"/>
                  </a:lnTo>
                  <a:lnTo>
                    <a:pt x="560" y="608"/>
                  </a:lnTo>
                  <a:lnTo>
                    <a:pt x="555" y="600"/>
                  </a:lnTo>
                  <a:lnTo>
                    <a:pt x="549" y="591"/>
                  </a:lnTo>
                  <a:lnTo>
                    <a:pt x="545" y="583"/>
                  </a:lnTo>
                  <a:lnTo>
                    <a:pt x="536" y="567"/>
                  </a:lnTo>
                  <a:lnTo>
                    <a:pt x="529" y="552"/>
                  </a:lnTo>
                  <a:lnTo>
                    <a:pt x="524" y="539"/>
                  </a:lnTo>
                  <a:lnTo>
                    <a:pt x="521" y="529"/>
                  </a:lnTo>
                  <a:lnTo>
                    <a:pt x="518" y="526"/>
                  </a:lnTo>
                  <a:lnTo>
                    <a:pt x="514" y="522"/>
                  </a:lnTo>
                  <a:lnTo>
                    <a:pt x="508" y="518"/>
                  </a:lnTo>
                  <a:lnTo>
                    <a:pt x="502" y="512"/>
                  </a:lnTo>
                  <a:lnTo>
                    <a:pt x="497" y="508"/>
                  </a:lnTo>
                  <a:lnTo>
                    <a:pt x="490" y="502"/>
                  </a:lnTo>
                  <a:lnTo>
                    <a:pt x="484" y="498"/>
                  </a:lnTo>
                  <a:lnTo>
                    <a:pt x="477" y="492"/>
                  </a:lnTo>
                  <a:lnTo>
                    <a:pt x="471" y="488"/>
                  </a:lnTo>
                  <a:lnTo>
                    <a:pt x="465" y="484"/>
                  </a:lnTo>
                  <a:lnTo>
                    <a:pt x="460" y="479"/>
                  </a:lnTo>
                  <a:lnTo>
                    <a:pt x="456" y="476"/>
                  </a:lnTo>
                  <a:lnTo>
                    <a:pt x="454" y="440"/>
                  </a:lnTo>
                  <a:lnTo>
                    <a:pt x="447" y="403"/>
                  </a:lnTo>
                  <a:lnTo>
                    <a:pt x="439" y="373"/>
                  </a:lnTo>
                  <a:lnTo>
                    <a:pt x="431" y="353"/>
                  </a:lnTo>
                  <a:lnTo>
                    <a:pt x="436" y="347"/>
                  </a:lnTo>
                  <a:lnTo>
                    <a:pt x="440" y="342"/>
                  </a:lnTo>
                  <a:lnTo>
                    <a:pt x="444" y="336"/>
                  </a:lnTo>
                  <a:lnTo>
                    <a:pt x="447" y="332"/>
                  </a:lnTo>
                  <a:lnTo>
                    <a:pt x="454" y="319"/>
                  </a:lnTo>
                  <a:lnTo>
                    <a:pt x="458" y="308"/>
                  </a:lnTo>
                  <a:lnTo>
                    <a:pt x="458" y="296"/>
                  </a:lnTo>
                  <a:lnTo>
                    <a:pt x="456" y="285"/>
                  </a:lnTo>
                  <a:lnTo>
                    <a:pt x="453" y="278"/>
                  </a:lnTo>
                  <a:lnTo>
                    <a:pt x="448" y="269"/>
                  </a:lnTo>
                  <a:lnTo>
                    <a:pt x="444" y="262"/>
                  </a:lnTo>
                  <a:lnTo>
                    <a:pt x="441" y="255"/>
                  </a:lnTo>
                  <a:lnTo>
                    <a:pt x="440" y="241"/>
                  </a:lnTo>
                  <a:lnTo>
                    <a:pt x="434" y="216"/>
                  </a:lnTo>
                  <a:lnTo>
                    <a:pt x="427" y="190"/>
                  </a:lnTo>
                  <a:lnTo>
                    <a:pt x="420" y="173"/>
                  </a:lnTo>
                  <a:lnTo>
                    <a:pt x="413" y="162"/>
                  </a:lnTo>
                  <a:lnTo>
                    <a:pt x="402" y="150"/>
                  </a:lnTo>
                  <a:lnTo>
                    <a:pt x="390" y="140"/>
                  </a:lnTo>
                  <a:lnTo>
                    <a:pt x="379" y="132"/>
                  </a:lnTo>
                  <a:lnTo>
                    <a:pt x="382" y="130"/>
                  </a:lnTo>
                  <a:lnTo>
                    <a:pt x="383" y="128"/>
                  </a:lnTo>
                  <a:lnTo>
                    <a:pt x="385" y="123"/>
                  </a:lnTo>
                  <a:lnTo>
                    <a:pt x="385" y="121"/>
                  </a:lnTo>
                  <a:lnTo>
                    <a:pt x="382" y="122"/>
                  </a:lnTo>
                  <a:lnTo>
                    <a:pt x="378" y="123"/>
                  </a:lnTo>
                  <a:lnTo>
                    <a:pt x="372" y="125"/>
                  </a:lnTo>
                  <a:lnTo>
                    <a:pt x="368" y="125"/>
                  </a:lnTo>
                  <a:lnTo>
                    <a:pt x="366" y="119"/>
                  </a:lnTo>
                  <a:lnTo>
                    <a:pt x="363" y="112"/>
                  </a:lnTo>
                  <a:lnTo>
                    <a:pt x="360" y="106"/>
                  </a:lnTo>
                  <a:lnTo>
                    <a:pt x="355" y="101"/>
                  </a:lnTo>
                  <a:lnTo>
                    <a:pt x="349" y="96"/>
                  </a:lnTo>
                  <a:lnTo>
                    <a:pt x="345" y="95"/>
                  </a:lnTo>
                  <a:lnTo>
                    <a:pt x="339" y="92"/>
                  </a:lnTo>
                  <a:lnTo>
                    <a:pt x="335" y="91"/>
                  </a:lnTo>
                  <a:lnTo>
                    <a:pt x="331" y="88"/>
                  </a:lnTo>
                  <a:lnTo>
                    <a:pt x="328" y="85"/>
                  </a:lnTo>
                  <a:lnTo>
                    <a:pt x="324" y="82"/>
                  </a:lnTo>
                  <a:lnTo>
                    <a:pt x="319" y="79"/>
                  </a:lnTo>
                  <a:lnTo>
                    <a:pt x="314" y="75"/>
                  </a:lnTo>
                  <a:lnTo>
                    <a:pt x="305" y="71"/>
                  </a:lnTo>
                  <a:lnTo>
                    <a:pt x="295" y="70"/>
                  </a:lnTo>
                  <a:lnTo>
                    <a:pt x="282" y="68"/>
                  </a:lnTo>
                  <a:lnTo>
                    <a:pt x="288" y="64"/>
                  </a:lnTo>
                  <a:lnTo>
                    <a:pt x="295" y="61"/>
                  </a:lnTo>
                  <a:lnTo>
                    <a:pt x="305" y="60"/>
                  </a:lnTo>
                  <a:lnTo>
                    <a:pt x="319" y="60"/>
                  </a:lnTo>
                  <a:lnTo>
                    <a:pt x="334" y="55"/>
                  </a:lnTo>
                  <a:lnTo>
                    <a:pt x="341" y="43"/>
                  </a:lnTo>
                  <a:lnTo>
                    <a:pt x="341" y="27"/>
                  </a:lnTo>
                  <a:lnTo>
                    <a:pt x="331" y="10"/>
                  </a:lnTo>
                  <a:lnTo>
                    <a:pt x="331" y="16"/>
                  </a:lnTo>
                  <a:lnTo>
                    <a:pt x="329" y="21"/>
                  </a:lnTo>
                  <a:lnTo>
                    <a:pt x="325" y="27"/>
                  </a:lnTo>
                  <a:lnTo>
                    <a:pt x="319" y="30"/>
                  </a:lnTo>
                  <a:lnTo>
                    <a:pt x="319" y="20"/>
                  </a:lnTo>
                  <a:lnTo>
                    <a:pt x="317" y="13"/>
                  </a:lnTo>
                  <a:lnTo>
                    <a:pt x="311" y="7"/>
                  </a:lnTo>
                  <a:lnTo>
                    <a:pt x="304" y="4"/>
                  </a:lnTo>
                  <a:lnTo>
                    <a:pt x="298" y="3"/>
                  </a:lnTo>
                  <a:lnTo>
                    <a:pt x="291" y="4"/>
                  </a:lnTo>
                  <a:lnTo>
                    <a:pt x="284" y="6"/>
                  </a:lnTo>
                  <a:lnTo>
                    <a:pt x="280" y="7"/>
                  </a:lnTo>
                  <a:lnTo>
                    <a:pt x="275" y="6"/>
                  </a:lnTo>
                  <a:lnTo>
                    <a:pt x="270" y="4"/>
                  </a:lnTo>
                  <a:lnTo>
                    <a:pt x="263" y="1"/>
                  </a:lnTo>
                  <a:lnTo>
                    <a:pt x="257" y="0"/>
                  </a:lnTo>
                  <a:lnTo>
                    <a:pt x="253" y="0"/>
                  </a:lnTo>
                  <a:lnTo>
                    <a:pt x="247" y="1"/>
                  </a:lnTo>
                  <a:lnTo>
                    <a:pt x="241" y="3"/>
                  </a:lnTo>
                  <a:lnTo>
                    <a:pt x="236" y="3"/>
                  </a:lnTo>
                  <a:lnTo>
                    <a:pt x="230" y="4"/>
                  </a:lnTo>
                  <a:lnTo>
                    <a:pt x="224" y="6"/>
                  </a:lnTo>
                  <a:lnTo>
                    <a:pt x="219" y="7"/>
                  </a:lnTo>
                  <a:lnTo>
                    <a:pt x="213" y="7"/>
                  </a:lnTo>
                  <a:lnTo>
                    <a:pt x="209" y="7"/>
                  </a:lnTo>
                  <a:lnTo>
                    <a:pt x="203" y="6"/>
                  </a:lnTo>
                  <a:lnTo>
                    <a:pt x="197" y="6"/>
                  </a:lnTo>
                  <a:lnTo>
                    <a:pt x="192" y="4"/>
                  </a:lnTo>
                  <a:lnTo>
                    <a:pt x="185" y="4"/>
                  </a:lnTo>
                  <a:lnTo>
                    <a:pt x="178" y="3"/>
                  </a:lnTo>
                  <a:lnTo>
                    <a:pt x="169" y="4"/>
                  </a:lnTo>
                  <a:lnTo>
                    <a:pt x="162" y="4"/>
                  </a:lnTo>
                  <a:lnTo>
                    <a:pt x="152" y="7"/>
                  </a:lnTo>
                  <a:lnTo>
                    <a:pt x="143" y="13"/>
                  </a:lnTo>
                  <a:lnTo>
                    <a:pt x="136" y="21"/>
                  </a:lnTo>
                  <a:lnTo>
                    <a:pt x="129" y="31"/>
                  </a:lnTo>
                  <a:lnTo>
                    <a:pt x="124" y="41"/>
                  </a:lnTo>
                  <a:lnTo>
                    <a:pt x="119" y="53"/>
                  </a:lnTo>
                  <a:lnTo>
                    <a:pt x="115" y="62"/>
                  </a:lnTo>
                  <a:lnTo>
                    <a:pt x="112" y="72"/>
                  </a:lnTo>
                  <a:lnTo>
                    <a:pt x="108" y="74"/>
                  </a:lnTo>
                  <a:lnTo>
                    <a:pt x="104" y="75"/>
                  </a:lnTo>
                  <a:lnTo>
                    <a:pt x="100" y="75"/>
                  </a:lnTo>
                  <a:lnTo>
                    <a:pt x="95" y="75"/>
                  </a:lnTo>
                  <a:lnTo>
                    <a:pt x="82" y="74"/>
                  </a:lnTo>
                  <a:lnTo>
                    <a:pt x="71" y="75"/>
                  </a:lnTo>
                  <a:lnTo>
                    <a:pt x="61" y="78"/>
                  </a:lnTo>
                  <a:lnTo>
                    <a:pt x="53" y="82"/>
                  </a:lnTo>
                  <a:lnTo>
                    <a:pt x="44" y="87"/>
                  </a:lnTo>
                  <a:lnTo>
                    <a:pt x="40" y="92"/>
                  </a:lnTo>
                  <a:lnTo>
                    <a:pt x="36" y="95"/>
                  </a:lnTo>
                  <a:lnTo>
                    <a:pt x="34" y="98"/>
                  </a:lnTo>
                  <a:lnTo>
                    <a:pt x="30" y="105"/>
                  </a:lnTo>
                  <a:lnTo>
                    <a:pt x="23" y="116"/>
                  </a:lnTo>
                  <a:lnTo>
                    <a:pt x="14" y="129"/>
                  </a:lnTo>
                  <a:lnTo>
                    <a:pt x="6" y="142"/>
                  </a:lnTo>
                  <a:lnTo>
                    <a:pt x="2" y="159"/>
                  </a:lnTo>
                  <a:lnTo>
                    <a:pt x="0" y="182"/>
                  </a:lnTo>
                  <a:lnTo>
                    <a:pt x="3" y="206"/>
                  </a:lnTo>
                  <a:lnTo>
                    <a:pt x="9" y="230"/>
                  </a:lnTo>
                  <a:lnTo>
                    <a:pt x="13" y="240"/>
                  </a:lnTo>
                  <a:lnTo>
                    <a:pt x="17" y="250"/>
                  </a:lnTo>
                  <a:lnTo>
                    <a:pt x="24" y="258"/>
                  </a:lnTo>
                  <a:lnTo>
                    <a:pt x="31" y="265"/>
                  </a:lnTo>
                  <a:lnTo>
                    <a:pt x="40" y="272"/>
                  </a:lnTo>
                  <a:lnTo>
                    <a:pt x="48" y="277"/>
                  </a:lnTo>
                  <a:lnTo>
                    <a:pt x="60" y="281"/>
                  </a:lnTo>
                  <a:lnTo>
                    <a:pt x="73" y="284"/>
                  </a:lnTo>
                  <a:lnTo>
                    <a:pt x="71" y="291"/>
                  </a:lnTo>
                  <a:lnTo>
                    <a:pt x="74" y="299"/>
                  </a:lnTo>
                  <a:lnTo>
                    <a:pt x="81" y="308"/>
                  </a:lnTo>
                  <a:lnTo>
                    <a:pt x="90" y="315"/>
                  </a:lnTo>
                  <a:lnTo>
                    <a:pt x="100" y="322"/>
                  </a:lnTo>
                  <a:lnTo>
                    <a:pt x="108" y="328"/>
                  </a:lnTo>
                  <a:lnTo>
                    <a:pt x="118" y="330"/>
                  </a:lnTo>
                  <a:lnTo>
                    <a:pt x="124" y="332"/>
                  </a:lnTo>
                  <a:lnTo>
                    <a:pt x="134" y="332"/>
                  </a:lnTo>
                  <a:lnTo>
                    <a:pt x="141" y="333"/>
                  </a:lnTo>
                  <a:lnTo>
                    <a:pt x="148" y="335"/>
                  </a:lnTo>
                  <a:lnTo>
                    <a:pt x="156" y="337"/>
                  </a:lnTo>
                  <a:lnTo>
                    <a:pt x="152" y="332"/>
                  </a:lnTo>
                  <a:lnTo>
                    <a:pt x="152" y="328"/>
                  </a:lnTo>
                  <a:lnTo>
                    <a:pt x="153" y="323"/>
                  </a:lnTo>
                  <a:lnTo>
                    <a:pt x="155" y="318"/>
                  </a:lnTo>
                  <a:lnTo>
                    <a:pt x="159" y="326"/>
                  </a:lnTo>
                  <a:lnTo>
                    <a:pt x="165" y="333"/>
                  </a:lnTo>
                  <a:lnTo>
                    <a:pt x="172" y="339"/>
                  </a:lnTo>
                  <a:lnTo>
                    <a:pt x="179" y="343"/>
                  </a:lnTo>
                  <a:lnTo>
                    <a:pt x="186" y="346"/>
                  </a:lnTo>
                  <a:lnTo>
                    <a:pt x="193" y="349"/>
                  </a:lnTo>
                  <a:lnTo>
                    <a:pt x="199" y="350"/>
                  </a:lnTo>
                  <a:lnTo>
                    <a:pt x="202" y="350"/>
                  </a:lnTo>
                  <a:lnTo>
                    <a:pt x="207" y="349"/>
                  </a:lnTo>
                  <a:lnTo>
                    <a:pt x="217" y="347"/>
                  </a:lnTo>
                  <a:lnTo>
                    <a:pt x="229" y="346"/>
                  </a:lnTo>
                  <a:lnTo>
                    <a:pt x="240" y="346"/>
                  </a:lnTo>
                  <a:lnTo>
                    <a:pt x="231" y="346"/>
                  </a:lnTo>
                  <a:lnTo>
                    <a:pt x="220" y="349"/>
                  </a:lnTo>
                  <a:lnTo>
                    <a:pt x="210" y="353"/>
                  </a:lnTo>
                  <a:lnTo>
                    <a:pt x="204" y="357"/>
                  </a:lnTo>
                  <a:lnTo>
                    <a:pt x="212" y="362"/>
                  </a:lnTo>
                  <a:lnTo>
                    <a:pt x="219" y="366"/>
                  </a:lnTo>
                  <a:lnTo>
                    <a:pt x="226" y="367"/>
                  </a:lnTo>
                  <a:lnTo>
                    <a:pt x="231" y="369"/>
                  </a:lnTo>
                  <a:lnTo>
                    <a:pt x="239" y="369"/>
                  </a:lnTo>
                  <a:lnTo>
                    <a:pt x="244" y="369"/>
                  </a:lnTo>
                  <a:lnTo>
                    <a:pt x="251" y="367"/>
                  </a:lnTo>
                  <a:lnTo>
                    <a:pt x="257" y="366"/>
                  </a:lnTo>
                  <a:lnTo>
                    <a:pt x="264" y="377"/>
                  </a:lnTo>
                  <a:lnTo>
                    <a:pt x="267" y="393"/>
                  </a:lnTo>
                  <a:lnTo>
                    <a:pt x="268" y="411"/>
                  </a:lnTo>
                  <a:lnTo>
                    <a:pt x="268" y="425"/>
                  </a:lnTo>
                  <a:lnTo>
                    <a:pt x="280" y="427"/>
                  </a:lnTo>
                  <a:lnTo>
                    <a:pt x="291" y="431"/>
                  </a:lnTo>
                  <a:lnTo>
                    <a:pt x="302" y="437"/>
                  </a:lnTo>
                  <a:lnTo>
                    <a:pt x="314" y="444"/>
                  </a:lnTo>
                  <a:lnTo>
                    <a:pt x="325" y="454"/>
                  </a:lnTo>
                  <a:lnTo>
                    <a:pt x="335" y="467"/>
                  </a:lnTo>
                  <a:lnTo>
                    <a:pt x="342" y="479"/>
                  </a:lnTo>
                  <a:lnTo>
                    <a:pt x="348" y="496"/>
                  </a:lnTo>
                  <a:lnTo>
                    <a:pt x="358" y="508"/>
                  </a:lnTo>
                  <a:lnTo>
                    <a:pt x="369" y="522"/>
                  </a:lnTo>
                  <a:lnTo>
                    <a:pt x="383" y="536"/>
                  </a:lnTo>
                  <a:lnTo>
                    <a:pt x="397" y="552"/>
                  </a:lnTo>
                  <a:lnTo>
                    <a:pt x="412" y="567"/>
                  </a:lnTo>
                  <a:lnTo>
                    <a:pt x="424" y="580"/>
                  </a:lnTo>
                  <a:lnTo>
                    <a:pt x="437" y="591"/>
                  </a:lnTo>
                  <a:lnTo>
                    <a:pt x="447" y="598"/>
                  </a:lnTo>
                  <a:lnTo>
                    <a:pt x="458" y="605"/>
                  </a:lnTo>
                  <a:lnTo>
                    <a:pt x="473" y="613"/>
                  </a:lnTo>
                  <a:lnTo>
                    <a:pt x="490" y="621"/>
                  </a:lnTo>
                  <a:lnTo>
                    <a:pt x="509" y="631"/>
                  </a:lnTo>
                  <a:lnTo>
                    <a:pt x="531" y="638"/>
                  </a:lnTo>
                  <a:lnTo>
                    <a:pt x="551" y="644"/>
                  </a:lnTo>
                  <a:lnTo>
                    <a:pt x="570" y="647"/>
                  </a:lnTo>
                  <a:lnTo>
                    <a:pt x="587" y="647"/>
                  </a:lnTo>
                  <a:close/>
                </a:path>
              </a:pathLst>
            </a:custGeom>
            <a:solidFill>
              <a:srgbClr val="3399FF"/>
            </a:solidFill>
            <a:ln w="9525">
              <a:noFill/>
              <a:round/>
              <a:headEnd/>
              <a:tailEnd/>
            </a:ln>
          </p:spPr>
          <p:txBody>
            <a:bodyPr/>
            <a:lstStyle/>
            <a:p>
              <a:endParaRPr lang="zh-CN" altLang="en-US"/>
            </a:p>
          </p:txBody>
        </p:sp>
        <p:sp>
          <p:nvSpPr>
            <p:cNvPr id="24627" name="Freeform 104"/>
            <p:cNvSpPr>
              <a:spLocks/>
            </p:cNvSpPr>
            <p:nvPr/>
          </p:nvSpPr>
          <p:spPr bwMode="auto">
            <a:xfrm>
              <a:off x="3249" y="2909"/>
              <a:ext cx="22" cy="20"/>
            </a:xfrm>
            <a:custGeom>
              <a:avLst/>
              <a:gdLst>
                <a:gd name="T0" fmla="*/ 0 w 65"/>
                <a:gd name="T1" fmla="*/ 0 h 58"/>
                <a:gd name="T2" fmla="*/ 0 w 65"/>
                <a:gd name="T3" fmla="*/ 0 h 58"/>
                <a:gd name="T4" fmla="*/ 0 w 65"/>
                <a:gd name="T5" fmla="*/ 0 h 58"/>
                <a:gd name="T6" fmla="*/ 0 w 65"/>
                <a:gd name="T7" fmla="*/ 0 h 58"/>
                <a:gd name="T8" fmla="*/ 0 w 65"/>
                <a:gd name="T9" fmla="*/ 0 h 58"/>
                <a:gd name="T10" fmla="*/ 0 w 65"/>
                <a:gd name="T11" fmla="*/ 0 h 58"/>
                <a:gd name="T12" fmla="*/ 0 w 65"/>
                <a:gd name="T13" fmla="*/ 0 h 58"/>
                <a:gd name="T14" fmla="*/ 0 w 65"/>
                <a:gd name="T15" fmla="*/ 0 h 58"/>
                <a:gd name="T16" fmla="*/ 0 w 65"/>
                <a:gd name="T17" fmla="*/ 0 h 58"/>
                <a:gd name="T18" fmla="*/ 0 w 65"/>
                <a:gd name="T19" fmla="*/ 0 h 58"/>
                <a:gd name="T20" fmla="*/ 0 w 65"/>
                <a:gd name="T21" fmla="*/ 0 h 58"/>
                <a:gd name="T22" fmla="*/ 0 w 65"/>
                <a:gd name="T23" fmla="*/ 0 h 58"/>
                <a:gd name="T24" fmla="*/ 0 w 65"/>
                <a:gd name="T25" fmla="*/ 0 h 58"/>
                <a:gd name="T26" fmla="*/ 0 w 65"/>
                <a:gd name="T27" fmla="*/ 0 h 58"/>
                <a:gd name="T28" fmla="*/ 0 w 65"/>
                <a:gd name="T29" fmla="*/ 0 h 58"/>
                <a:gd name="T30" fmla="*/ 0 w 65"/>
                <a:gd name="T31" fmla="*/ 0 h 58"/>
                <a:gd name="T32" fmla="*/ 0 w 65"/>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8"/>
                <a:gd name="T53" fmla="*/ 65 w 65"/>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8">
                  <a:moveTo>
                    <a:pt x="53" y="0"/>
                  </a:moveTo>
                  <a:lnTo>
                    <a:pt x="46" y="4"/>
                  </a:lnTo>
                  <a:lnTo>
                    <a:pt x="37" y="10"/>
                  </a:lnTo>
                  <a:lnTo>
                    <a:pt x="29" y="15"/>
                  </a:lnTo>
                  <a:lnTo>
                    <a:pt x="20" y="22"/>
                  </a:lnTo>
                  <a:lnTo>
                    <a:pt x="13" y="31"/>
                  </a:lnTo>
                  <a:lnTo>
                    <a:pt x="7" y="39"/>
                  </a:lnTo>
                  <a:lnTo>
                    <a:pt x="3" y="48"/>
                  </a:lnTo>
                  <a:lnTo>
                    <a:pt x="0" y="58"/>
                  </a:lnTo>
                  <a:lnTo>
                    <a:pt x="14" y="42"/>
                  </a:lnTo>
                  <a:lnTo>
                    <a:pt x="29" y="31"/>
                  </a:lnTo>
                  <a:lnTo>
                    <a:pt x="41" y="22"/>
                  </a:lnTo>
                  <a:lnTo>
                    <a:pt x="54" y="17"/>
                  </a:lnTo>
                  <a:lnTo>
                    <a:pt x="61" y="12"/>
                  </a:lnTo>
                  <a:lnTo>
                    <a:pt x="65" y="8"/>
                  </a:lnTo>
                  <a:lnTo>
                    <a:pt x="63" y="5"/>
                  </a:lnTo>
                  <a:lnTo>
                    <a:pt x="53" y="0"/>
                  </a:lnTo>
                  <a:close/>
                </a:path>
              </a:pathLst>
            </a:custGeom>
            <a:solidFill>
              <a:srgbClr val="3399FF"/>
            </a:solidFill>
            <a:ln w="9525">
              <a:noFill/>
              <a:round/>
              <a:headEnd/>
              <a:tailEnd/>
            </a:ln>
          </p:spPr>
          <p:txBody>
            <a:bodyPr/>
            <a:lstStyle/>
            <a:p>
              <a:endParaRPr lang="zh-CN" altLang="en-US"/>
            </a:p>
          </p:txBody>
        </p:sp>
        <p:sp>
          <p:nvSpPr>
            <p:cNvPr id="24628" name="Freeform 105"/>
            <p:cNvSpPr>
              <a:spLocks/>
            </p:cNvSpPr>
            <p:nvPr/>
          </p:nvSpPr>
          <p:spPr bwMode="auto">
            <a:xfrm>
              <a:off x="3293" y="3005"/>
              <a:ext cx="19" cy="5"/>
            </a:xfrm>
            <a:custGeom>
              <a:avLst/>
              <a:gdLst>
                <a:gd name="T0" fmla="*/ 0 w 57"/>
                <a:gd name="T1" fmla="*/ 0 h 16"/>
                <a:gd name="T2" fmla="*/ 0 w 57"/>
                <a:gd name="T3" fmla="*/ 0 h 16"/>
                <a:gd name="T4" fmla="*/ 0 w 57"/>
                <a:gd name="T5" fmla="*/ 0 h 16"/>
                <a:gd name="T6" fmla="*/ 0 w 57"/>
                <a:gd name="T7" fmla="*/ 0 h 16"/>
                <a:gd name="T8" fmla="*/ 0 w 57"/>
                <a:gd name="T9" fmla="*/ 0 h 16"/>
                <a:gd name="T10" fmla="*/ 0 w 57"/>
                <a:gd name="T11" fmla="*/ 0 h 16"/>
                <a:gd name="T12" fmla="*/ 0 w 57"/>
                <a:gd name="T13" fmla="*/ 0 h 16"/>
                <a:gd name="T14" fmla="*/ 0 w 57"/>
                <a:gd name="T15" fmla="*/ 0 h 16"/>
                <a:gd name="T16" fmla="*/ 0 w 57"/>
                <a:gd name="T17" fmla="*/ 0 h 16"/>
                <a:gd name="T18" fmla="*/ 0 w 57"/>
                <a:gd name="T19" fmla="*/ 0 h 16"/>
                <a:gd name="T20" fmla="*/ 0 w 57"/>
                <a:gd name="T21" fmla="*/ 0 h 16"/>
                <a:gd name="T22" fmla="*/ 0 w 57"/>
                <a:gd name="T23" fmla="*/ 0 h 16"/>
                <a:gd name="T24" fmla="*/ 0 w 57"/>
                <a:gd name="T25" fmla="*/ 0 h 16"/>
                <a:gd name="T26" fmla="*/ 0 w 57"/>
                <a:gd name="T27" fmla="*/ 0 h 16"/>
                <a:gd name="T28" fmla="*/ 0 w 57"/>
                <a:gd name="T29" fmla="*/ 0 h 16"/>
                <a:gd name="T30" fmla="*/ 0 w 57"/>
                <a:gd name="T31" fmla="*/ 0 h 16"/>
                <a:gd name="T32" fmla="*/ 0 w 5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6"/>
                <a:gd name="T53" fmla="*/ 57 w 5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6">
                  <a:moveTo>
                    <a:pt x="57" y="9"/>
                  </a:moveTo>
                  <a:lnTo>
                    <a:pt x="51" y="6"/>
                  </a:lnTo>
                  <a:lnTo>
                    <a:pt x="43" y="5"/>
                  </a:lnTo>
                  <a:lnTo>
                    <a:pt x="31" y="2"/>
                  </a:lnTo>
                  <a:lnTo>
                    <a:pt x="24" y="0"/>
                  </a:lnTo>
                  <a:lnTo>
                    <a:pt x="19" y="3"/>
                  </a:lnTo>
                  <a:lnTo>
                    <a:pt x="11" y="6"/>
                  </a:lnTo>
                  <a:lnTo>
                    <a:pt x="6" y="8"/>
                  </a:lnTo>
                  <a:lnTo>
                    <a:pt x="0" y="8"/>
                  </a:lnTo>
                  <a:lnTo>
                    <a:pt x="7" y="12"/>
                  </a:lnTo>
                  <a:lnTo>
                    <a:pt x="14" y="15"/>
                  </a:lnTo>
                  <a:lnTo>
                    <a:pt x="20" y="16"/>
                  </a:lnTo>
                  <a:lnTo>
                    <a:pt x="27" y="16"/>
                  </a:lnTo>
                  <a:lnTo>
                    <a:pt x="34" y="16"/>
                  </a:lnTo>
                  <a:lnTo>
                    <a:pt x="41" y="15"/>
                  </a:lnTo>
                  <a:lnTo>
                    <a:pt x="50" y="12"/>
                  </a:lnTo>
                  <a:lnTo>
                    <a:pt x="57" y="9"/>
                  </a:lnTo>
                  <a:close/>
                </a:path>
              </a:pathLst>
            </a:custGeom>
            <a:solidFill>
              <a:srgbClr val="3399FF"/>
            </a:solidFill>
            <a:ln w="9525">
              <a:noFill/>
              <a:round/>
              <a:headEnd/>
              <a:tailEnd/>
            </a:ln>
          </p:spPr>
          <p:txBody>
            <a:bodyPr/>
            <a:lstStyle/>
            <a:p>
              <a:endParaRPr lang="zh-CN" altLang="en-US"/>
            </a:p>
          </p:txBody>
        </p:sp>
        <p:sp>
          <p:nvSpPr>
            <p:cNvPr id="24629" name="Freeform 106"/>
            <p:cNvSpPr>
              <a:spLocks/>
            </p:cNvSpPr>
            <p:nvPr/>
          </p:nvSpPr>
          <p:spPr bwMode="auto">
            <a:xfrm>
              <a:off x="3560" y="2997"/>
              <a:ext cx="25" cy="11"/>
            </a:xfrm>
            <a:custGeom>
              <a:avLst/>
              <a:gdLst>
                <a:gd name="T0" fmla="*/ 0 w 77"/>
                <a:gd name="T1" fmla="*/ 0 h 35"/>
                <a:gd name="T2" fmla="*/ 0 w 77"/>
                <a:gd name="T3" fmla="*/ 0 h 35"/>
                <a:gd name="T4" fmla="*/ 0 w 77"/>
                <a:gd name="T5" fmla="*/ 0 h 35"/>
                <a:gd name="T6" fmla="*/ 0 w 77"/>
                <a:gd name="T7" fmla="*/ 0 h 35"/>
                <a:gd name="T8" fmla="*/ 0 w 77"/>
                <a:gd name="T9" fmla="*/ 0 h 35"/>
                <a:gd name="T10" fmla="*/ 0 w 77"/>
                <a:gd name="T11" fmla="*/ 0 h 35"/>
                <a:gd name="T12" fmla="*/ 0 w 77"/>
                <a:gd name="T13" fmla="*/ 0 h 35"/>
                <a:gd name="T14" fmla="*/ 0 w 77"/>
                <a:gd name="T15" fmla="*/ 0 h 35"/>
                <a:gd name="T16" fmla="*/ 0 w 77"/>
                <a:gd name="T17" fmla="*/ 0 h 35"/>
                <a:gd name="T18" fmla="*/ 0 w 77"/>
                <a:gd name="T19" fmla="*/ 0 h 35"/>
                <a:gd name="T20" fmla="*/ 0 w 77"/>
                <a:gd name="T21" fmla="*/ 0 h 35"/>
                <a:gd name="T22" fmla="*/ 0 w 77"/>
                <a:gd name="T23" fmla="*/ 0 h 35"/>
                <a:gd name="T24" fmla="*/ 0 w 77"/>
                <a:gd name="T25" fmla="*/ 0 h 35"/>
                <a:gd name="T26" fmla="*/ 0 w 77"/>
                <a:gd name="T27" fmla="*/ 0 h 35"/>
                <a:gd name="T28" fmla="*/ 0 w 77"/>
                <a:gd name="T29" fmla="*/ 0 h 35"/>
                <a:gd name="T30" fmla="*/ 0 w 77"/>
                <a:gd name="T31" fmla="*/ 0 h 35"/>
                <a:gd name="T32" fmla="*/ 0 w 77"/>
                <a:gd name="T33" fmla="*/ 0 h 35"/>
                <a:gd name="T34" fmla="*/ 0 w 77"/>
                <a:gd name="T35" fmla="*/ 0 h 35"/>
                <a:gd name="T36" fmla="*/ 0 w 77"/>
                <a:gd name="T37" fmla="*/ 0 h 35"/>
                <a:gd name="T38" fmla="*/ 0 w 77"/>
                <a:gd name="T39" fmla="*/ 0 h 35"/>
                <a:gd name="T40" fmla="*/ 0 w 7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
                <a:gd name="T64" fmla="*/ 0 h 35"/>
                <a:gd name="T65" fmla="*/ 77 w 7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 h="35">
                  <a:moveTo>
                    <a:pt x="77" y="17"/>
                  </a:moveTo>
                  <a:lnTo>
                    <a:pt x="68" y="13"/>
                  </a:lnTo>
                  <a:lnTo>
                    <a:pt x="60" y="7"/>
                  </a:lnTo>
                  <a:lnTo>
                    <a:pt x="53" y="3"/>
                  </a:lnTo>
                  <a:lnTo>
                    <a:pt x="48" y="0"/>
                  </a:lnTo>
                  <a:lnTo>
                    <a:pt x="51" y="10"/>
                  </a:lnTo>
                  <a:lnTo>
                    <a:pt x="50" y="18"/>
                  </a:lnTo>
                  <a:lnTo>
                    <a:pt x="44" y="23"/>
                  </a:lnTo>
                  <a:lnTo>
                    <a:pt x="36" y="25"/>
                  </a:lnTo>
                  <a:lnTo>
                    <a:pt x="24" y="27"/>
                  </a:lnTo>
                  <a:lnTo>
                    <a:pt x="14" y="25"/>
                  </a:lnTo>
                  <a:lnTo>
                    <a:pt x="6" y="24"/>
                  </a:lnTo>
                  <a:lnTo>
                    <a:pt x="0" y="21"/>
                  </a:lnTo>
                  <a:lnTo>
                    <a:pt x="16" y="28"/>
                  </a:lnTo>
                  <a:lnTo>
                    <a:pt x="28" y="34"/>
                  </a:lnTo>
                  <a:lnTo>
                    <a:pt x="40" y="35"/>
                  </a:lnTo>
                  <a:lnTo>
                    <a:pt x="51" y="35"/>
                  </a:lnTo>
                  <a:lnTo>
                    <a:pt x="60" y="33"/>
                  </a:lnTo>
                  <a:lnTo>
                    <a:pt x="67" y="28"/>
                  </a:lnTo>
                  <a:lnTo>
                    <a:pt x="72" y="24"/>
                  </a:lnTo>
                  <a:lnTo>
                    <a:pt x="77" y="17"/>
                  </a:lnTo>
                  <a:close/>
                </a:path>
              </a:pathLst>
            </a:custGeom>
            <a:solidFill>
              <a:srgbClr val="3399FF"/>
            </a:solidFill>
            <a:ln w="9525">
              <a:noFill/>
              <a:round/>
              <a:headEnd/>
              <a:tailEnd/>
            </a:ln>
          </p:spPr>
          <p:txBody>
            <a:bodyPr/>
            <a:lstStyle/>
            <a:p>
              <a:endParaRPr lang="zh-CN" altLang="en-US"/>
            </a:p>
          </p:txBody>
        </p:sp>
        <p:sp>
          <p:nvSpPr>
            <p:cNvPr id="24630" name="Freeform 107"/>
            <p:cNvSpPr>
              <a:spLocks/>
            </p:cNvSpPr>
            <p:nvPr/>
          </p:nvSpPr>
          <p:spPr bwMode="auto">
            <a:xfrm>
              <a:off x="3493" y="2949"/>
              <a:ext cx="43" cy="71"/>
            </a:xfrm>
            <a:custGeom>
              <a:avLst/>
              <a:gdLst>
                <a:gd name="T0" fmla="*/ 0 w 130"/>
                <a:gd name="T1" fmla="*/ 1 h 213"/>
                <a:gd name="T2" fmla="*/ 0 w 130"/>
                <a:gd name="T3" fmla="*/ 1 h 213"/>
                <a:gd name="T4" fmla="*/ 0 w 130"/>
                <a:gd name="T5" fmla="*/ 1 h 213"/>
                <a:gd name="T6" fmla="*/ 0 w 130"/>
                <a:gd name="T7" fmla="*/ 1 h 213"/>
                <a:gd name="T8" fmla="*/ 0 w 130"/>
                <a:gd name="T9" fmla="*/ 1 h 213"/>
                <a:gd name="T10" fmla="*/ 0 w 130"/>
                <a:gd name="T11" fmla="*/ 1 h 213"/>
                <a:gd name="T12" fmla="*/ 0 w 130"/>
                <a:gd name="T13" fmla="*/ 1 h 213"/>
                <a:gd name="T14" fmla="*/ 0 w 130"/>
                <a:gd name="T15" fmla="*/ 1 h 213"/>
                <a:gd name="T16" fmla="*/ 0 w 130"/>
                <a:gd name="T17" fmla="*/ 1 h 213"/>
                <a:gd name="T18" fmla="*/ 0 w 130"/>
                <a:gd name="T19" fmla="*/ 1 h 213"/>
                <a:gd name="T20" fmla="*/ 0 w 130"/>
                <a:gd name="T21" fmla="*/ 0 h 213"/>
                <a:gd name="T22" fmla="*/ 0 w 130"/>
                <a:gd name="T23" fmla="*/ 0 h 213"/>
                <a:gd name="T24" fmla="*/ 0 w 130"/>
                <a:gd name="T25" fmla="*/ 0 h 213"/>
                <a:gd name="T26" fmla="*/ 0 w 130"/>
                <a:gd name="T27" fmla="*/ 0 h 213"/>
                <a:gd name="T28" fmla="*/ 0 w 130"/>
                <a:gd name="T29" fmla="*/ 0 h 213"/>
                <a:gd name="T30" fmla="*/ 0 w 130"/>
                <a:gd name="T31" fmla="*/ 0 h 213"/>
                <a:gd name="T32" fmla="*/ 0 w 130"/>
                <a:gd name="T33" fmla="*/ 0 h 213"/>
                <a:gd name="T34" fmla="*/ 0 w 130"/>
                <a:gd name="T35" fmla="*/ 0 h 213"/>
                <a:gd name="T36" fmla="*/ 0 w 130"/>
                <a:gd name="T37" fmla="*/ 0 h 213"/>
                <a:gd name="T38" fmla="*/ 0 w 130"/>
                <a:gd name="T39" fmla="*/ 0 h 213"/>
                <a:gd name="T40" fmla="*/ 0 w 130"/>
                <a:gd name="T41" fmla="*/ 0 h 213"/>
                <a:gd name="T42" fmla="*/ 0 w 130"/>
                <a:gd name="T43" fmla="*/ 0 h 213"/>
                <a:gd name="T44" fmla="*/ 0 w 130"/>
                <a:gd name="T45" fmla="*/ 0 h 213"/>
                <a:gd name="T46" fmla="*/ 0 w 130"/>
                <a:gd name="T47" fmla="*/ 0 h 213"/>
                <a:gd name="T48" fmla="*/ 1 w 130"/>
                <a:gd name="T49" fmla="*/ 0 h 213"/>
                <a:gd name="T50" fmla="*/ 0 w 130"/>
                <a:gd name="T51" fmla="*/ 0 h 213"/>
                <a:gd name="T52" fmla="*/ 0 w 130"/>
                <a:gd name="T53" fmla="*/ 0 h 213"/>
                <a:gd name="T54" fmla="*/ 0 w 130"/>
                <a:gd name="T55" fmla="*/ 0 h 213"/>
                <a:gd name="T56" fmla="*/ 0 w 130"/>
                <a:gd name="T57" fmla="*/ 0 h 213"/>
                <a:gd name="T58" fmla="*/ 0 w 130"/>
                <a:gd name="T59" fmla="*/ 0 h 213"/>
                <a:gd name="T60" fmla="*/ 0 w 130"/>
                <a:gd name="T61" fmla="*/ 0 h 213"/>
                <a:gd name="T62" fmla="*/ 0 w 130"/>
                <a:gd name="T63" fmla="*/ 0 h 213"/>
                <a:gd name="T64" fmla="*/ 0 w 130"/>
                <a:gd name="T65" fmla="*/ 0 h 213"/>
                <a:gd name="T66" fmla="*/ 0 w 130"/>
                <a:gd name="T67" fmla="*/ 0 h 213"/>
                <a:gd name="T68" fmla="*/ 0 w 130"/>
                <a:gd name="T69" fmla="*/ 0 h 213"/>
                <a:gd name="T70" fmla="*/ 0 w 130"/>
                <a:gd name="T71" fmla="*/ 0 h 213"/>
                <a:gd name="T72" fmla="*/ 0 w 130"/>
                <a:gd name="T73" fmla="*/ 0 h 213"/>
                <a:gd name="T74" fmla="*/ 0 w 130"/>
                <a:gd name="T75" fmla="*/ 0 h 213"/>
                <a:gd name="T76" fmla="*/ 0 w 130"/>
                <a:gd name="T77" fmla="*/ 0 h 213"/>
                <a:gd name="T78" fmla="*/ 0 w 130"/>
                <a:gd name="T79" fmla="*/ 0 h 213"/>
                <a:gd name="T80" fmla="*/ 0 w 130"/>
                <a:gd name="T81" fmla="*/ 0 h 213"/>
                <a:gd name="T82" fmla="*/ 0 w 130"/>
                <a:gd name="T83" fmla="*/ 1 h 213"/>
                <a:gd name="T84" fmla="*/ 0 w 130"/>
                <a:gd name="T85" fmla="*/ 1 h 213"/>
                <a:gd name="T86" fmla="*/ 0 w 130"/>
                <a:gd name="T87" fmla="*/ 1 h 213"/>
                <a:gd name="T88" fmla="*/ 0 w 130"/>
                <a:gd name="T89" fmla="*/ 1 h 2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213"/>
                <a:gd name="T137" fmla="*/ 130 w 130"/>
                <a:gd name="T138" fmla="*/ 213 h 2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213">
                  <a:moveTo>
                    <a:pt x="48" y="213"/>
                  </a:moveTo>
                  <a:lnTo>
                    <a:pt x="44" y="213"/>
                  </a:lnTo>
                  <a:lnTo>
                    <a:pt x="39" y="213"/>
                  </a:lnTo>
                  <a:lnTo>
                    <a:pt x="34" y="213"/>
                  </a:lnTo>
                  <a:lnTo>
                    <a:pt x="31" y="213"/>
                  </a:lnTo>
                  <a:lnTo>
                    <a:pt x="31" y="197"/>
                  </a:lnTo>
                  <a:lnTo>
                    <a:pt x="32" y="176"/>
                  </a:lnTo>
                  <a:lnTo>
                    <a:pt x="32" y="155"/>
                  </a:lnTo>
                  <a:lnTo>
                    <a:pt x="32" y="140"/>
                  </a:lnTo>
                  <a:lnTo>
                    <a:pt x="31" y="129"/>
                  </a:lnTo>
                  <a:lnTo>
                    <a:pt x="25" y="114"/>
                  </a:lnTo>
                  <a:lnTo>
                    <a:pt x="17" y="95"/>
                  </a:lnTo>
                  <a:lnTo>
                    <a:pt x="7" y="80"/>
                  </a:lnTo>
                  <a:lnTo>
                    <a:pt x="0" y="63"/>
                  </a:lnTo>
                  <a:lnTo>
                    <a:pt x="1" y="41"/>
                  </a:lnTo>
                  <a:lnTo>
                    <a:pt x="8" y="20"/>
                  </a:lnTo>
                  <a:lnTo>
                    <a:pt x="22" y="0"/>
                  </a:lnTo>
                  <a:lnTo>
                    <a:pt x="45" y="7"/>
                  </a:lnTo>
                  <a:lnTo>
                    <a:pt x="65" y="16"/>
                  </a:lnTo>
                  <a:lnTo>
                    <a:pt x="81" y="26"/>
                  </a:lnTo>
                  <a:lnTo>
                    <a:pt x="93" y="37"/>
                  </a:lnTo>
                  <a:lnTo>
                    <a:pt x="105" y="50"/>
                  </a:lnTo>
                  <a:lnTo>
                    <a:pt x="115" y="63"/>
                  </a:lnTo>
                  <a:lnTo>
                    <a:pt x="122" y="74"/>
                  </a:lnTo>
                  <a:lnTo>
                    <a:pt x="130" y="85"/>
                  </a:lnTo>
                  <a:lnTo>
                    <a:pt x="122" y="78"/>
                  </a:lnTo>
                  <a:lnTo>
                    <a:pt x="112" y="68"/>
                  </a:lnTo>
                  <a:lnTo>
                    <a:pt x="100" y="57"/>
                  </a:lnTo>
                  <a:lnTo>
                    <a:pt x="89" y="45"/>
                  </a:lnTo>
                  <a:lnTo>
                    <a:pt x="76" y="34"/>
                  </a:lnTo>
                  <a:lnTo>
                    <a:pt x="65" y="26"/>
                  </a:lnTo>
                  <a:lnTo>
                    <a:pt x="55" y="20"/>
                  </a:lnTo>
                  <a:lnTo>
                    <a:pt x="46" y="17"/>
                  </a:lnTo>
                  <a:lnTo>
                    <a:pt x="37" y="27"/>
                  </a:lnTo>
                  <a:lnTo>
                    <a:pt x="29" y="43"/>
                  </a:lnTo>
                  <a:lnTo>
                    <a:pt x="28" y="63"/>
                  </a:lnTo>
                  <a:lnTo>
                    <a:pt x="34" y="87"/>
                  </a:lnTo>
                  <a:lnTo>
                    <a:pt x="42" y="91"/>
                  </a:lnTo>
                  <a:lnTo>
                    <a:pt x="51" y="95"/>
                  </a:lnTo>
                  <a:lnTo>
                    <a:pt x="58" y="102"/>
                  </a:lnTo>
                  <a:lnTo>
                    <a:pt x="65" y="108"/>
                  </a:lnTo>
                  <a:lnTo>
                    <a:pt x="52" y="126"/>
                  </a:lnTo>
                  <a:lnTo>
                    <a:pt x="46" y="157"/>
                  </a:lnTo>
                  <a:lnTo>
                    <a:pt x="45" y="190"/>
                  </a:lnTo>
                  <a:lnTo>
                    <a:pt x="48" y="213"/>
                  </a:lnTo>
                  <a:close/>
                </a:path>
              </a:pathLst>
            </a:custGeom>
            <a:solidFill>
              <a:srgbClr val="3399FF"/>
            </a:solidFill>
            <a:ln w="9525">
              <a:noFill/>
              <a:round/>
              <a:headEnd/>
              <a:tailEnd/>
            </a:ln>
          </p:spPr>
          <p:txBody>
            <a:bodyPr/>
            <a:lstStyle/>
            <a:p>
              <a:endParaRPr lang="zh-CN" altLang="en-US"/>
            </a:p>
          </p:txBody>
        </p:sp>
        <p:sp>
          <p:nvSpPr>
            <p:cNvPr id="24631" name="Freeform 108"/>
            <p:cNvSpPr>
              <a:spLocks/>
            </p:cNvSpPr>
            <p:nvPr/>
          </p:nvSpPr>
          <p:spPr bwMode="auto">
            <a:xfrm>
              <a:off x="3585" y="2704"/>
              <a:ext cx="46" cy="15"/>
            </a:xfrm>
            <a:custGeom>
              <a:avLst/>
              <a:gdLst>
                <a:gd name="T0" fmla="*/ 1 w 138"/>
                <a:gd name="T1" fmla="*/ 0 h 45"/>
                <a:gd name="T2" fmla="*/ 1 w 138"/>
                <a:gd name="T3" fmla="*/ 0 h 45"/>
                <a:gd name="T4" fmla="*/ 1 w 138"/>
                <a:gd name="T5" fmla="*/ 0 h 45"/>
                <a:gd name="T6" fmla="*/ 0 w 138"/>
                <a:gd name="T7" fmla="*/ 0 h 45"/>
                <a:gd name="T8" fmla="*/ 0 w 138"/>
                <a:gd name="T9" fmla="*/ 0 h 45"/>
                <a:gd name="T10" fmla="*/ 0 w 138"/>
                <a:gd name="T11" fmla="*/ 0 h 45"/>
                <a:gd name="T12" fmla="*/ 0 w 138"/>
                <a:gd name="T13" fmla="*/ 0 h 45"/>
                <a:gd name="T14" fmla="*/ 0 w 138"/>
                <a:gd name="T15" fmla="*/ 0 h 45"/>
                <a:gd name="T16" fmla="*/ 0 w 138"/>
                <a:gd name="T17" fmla="*/ 0 h 45"/>
                <a:gd name="T18" fmla="*/ 0 w 138"/>
                <a:gd name="T19" fmla="*/ 0 h 45"/>
                <a:gd name="T20" fmla="*/ 0 w 138"/>
                <a:gd name="T21" fmla="*/ 0 h 45"/>
                <a:gd name="T22" fmla="*/ 0 w 138"/>
                <a:gd name="T23" fmla="*/ 0 h 45"/>
                <a:gd name="T24" fmla="*/ 0 w 138"/>
                <a:gd name="T25" fmla="*/ 0 h 45"/>
                <a:gd name="T26" fmla="*/ 0 w 138"/>
                <a:gd name="T27" fmla="*/ 0 h 45"/>
                <a:gd name="T28" fmla="*/ 0 w 138"/>
                <a:gd name="T29" fmla="*/ 0 h 45"/>
                <a:gd name="T30" fmla="*/ 0 w 138"/>
                <a:gd name="T31" fmla="*/ 0 h 45"/>
                <a:gd name="T32" fmla="*/ 0 w 138"/>
                <a:gd name="T33" fmla="*/ 0 h 45"/>
                <a:gd name="T34" fmla="*/ 0 w 138"/>
                <a:gd name="T35" fmla="*/ 0 h 45"/>
                <a:gd name="T36" fmla="*/ 0 w 138"/>
                <a:gd name="T37" fmla="*/ 0 h 45"/>
                <a:gd name="T38" fmla="*/ 0 w 138"/>
                <a:gd name="T39" fmla="*/ 0 h 45"/>
                <a:gd name="T40" fmla="*/ 0 w 138"/>
                <a:gd name="T41" fmla="*/ 0 h 45"/>
                <a:gd name="T42" fmla="*/ 0 w 138"/>
                <a:gd name="T43" fmla="*/ 0 h 45"/>
                <a:gd name="T44" fmla="*/ 0 w 138"/>
                <a:gd name="T45" fmla="*/ 0 h 45"/>
                <a:gd name="T46" fmla="*/ 0 w 138"/>
                <a:gd name="T47" fmla="*/ 0 h 45"/>
                <a:gd name="T48" fmla="*/ 0 w 138"/>
                <a:gd name="T49" fmla="*/ 0 h 45"/>
                <a:gd name="T50" fmla="*/ 0 w 138"/>
                <a:gd name="T51" fmla="*/ 0 h 45"/>
                <a:gd name="T52" fmla="*/ 0 w 138"/>
                <a:gd name="T53" fmla="*/ 0 h 45"/>
                <a:gd name="T54" fmla="*/ 0 w 138"/>
                <a:gd name="T55" fmla="*/ 0 h 45"/>
                <a:gd name="T56" fmla="*/ 0 w 138"/>
                <a:gd name="T57" fmla="*/ 0 h 45"/>
                <a:gd name="T58" fmla="*/ 0 w 138"/>
                <a:gd name="T59" fmla="*/ 0 h 45"/>
                <a:gd name="T60" fmla="*/ 0 w 138"/>
                <a:gd name="T61" fmla="*/ 0 h 45"/>
                <a:gd name="T62" fmla="*/ 0 w 138"/>
                <a:gd name="T63" fmla="*/ 0 h 45"/>
                <a:gd name="T64" fmla="*/ 0 w 138"/>
                <a:gd name="T65" fmla="*/ 0 h 45"/>
                <a:gd name="T66" fmla="*/ 1 w 138"/>
                <a:gd name="T67" fmla="*/ 0 h 45"/>
                <a:gd name="T68" fmla="*/ 1 w 138"/>
                <a:gd name="T69" fmla="*/ 0 h 45"/>
                <a:gd name="T70" fmla="*/ 1 w 138"/>
                <a:gd name="T71" fmla="*/ 0 h 45"/>
                <a:gd name="T72" fmla="*/ 1 w 138"/>
                <a:gd name="T73" fmla="*/ 0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8"/>
                <a:gd name="T112" fmla="*/ 0 h 45"/>
                <a:gd name="T113" fmla="*/ 138 w 138"/>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8" h="45">
                  <a:moveTo>
                    <a:pt x="138" y="3"/>
                  </a:moveTo>
                  <a:lnTo>
                    <a:pt x="134" y="0"/>
                  </a:lnTo>
                  <a:lnTo>
                    <a:pt x="126" y="0"/>
                  </a:lnTo>
                  <a:lnTo>
                    <a:pt x="119" y="3"/>
                  </a:lnTo>
                  <a:lnTo>
                    <a:pt x="111" y="6"/>
                  </a:lnTo>
                  <a:lnTo>
                    <a:pt x="101" y="11"/>
                  </a:lnTo>
                  <a:lnTo>
                    <a:pt x="91" y="17"/>
                  </a:lnTo>
                  <a:lnTo>
                    <a:pt x="83" y="21"/>
                  </a:lnTo>
                  <a:lnTo>
                    <a:pt x="74" y="25"/>
                  </a:lnTo>
                  <a:lnTo>
                    <a:pt x="67" y="28"/>
                  </a:lnTo>
                  <a:lnTo>
                    <a:pt x="58" y="30"/>
                  </a:lnTo>
                  <a:lnTo>
                    <a:pt x="48" y="32"/>
                  </a:lnTo>
                  <a:lnTo>
                    <a:pt x="39" y="34"/>
                  </a:lnTo>
                  <a:lnTo>
                    <a:pt x="29" y="35"/>
                  </a:lnTo>
                  <a:lnTo>
                    <a:pt x="17" y="35"/>
                  </a:lnTo>
                  <a:lnTo>
                    <a:pt x="9" y="35"/>
                  </a:lnTo>
                  <a:lnTo>
                    <a:pt x="0" y="35"/>
                  </a:lnTo>
                  <a:lnTo>
                    <a:pt x="7" y="40"/>
                  </a:lnTo>
                  <a:lnTo>
                    <a:pt x="16" y="42"/>
                  </a:lnTo>
                  <a:lnTo>
                    <a:pt x="27" y="44"/>
                  </a:lnTo>
                  <a:lnTo>
                    <a:pt x="37" y="44"/>
                  </a:lnTo>
                  <a:lnTo>
                    <a:pt x="47" y="45"/>
                  </a:lnTo>
                  <a:lnTo>
                    <a:pt x="57" y="44"/>
                  </a:lnTo>
                  <a:lnTo>
                    <a:pt x="65" y="42"/>
                  </a:lnTo>
                  <a:lnTo>
                    <a:pt x="73" y="41"/>
                  </a:lnTo>
                  <a:lnTo>
                    <a:pt x="78" y="38"/>
                  </a:lnTo>
                  <a:lnTo>
                    <a:pt x="85" y="37"/>
                  </a:lnTo>
                  <a:lnTo>
                    <a:pt x="91" y="34"/>
                  </a:lnTo>
                  <a:lnTo>
                    <a:pt x="97" y="31"/>
                  </a:lnTo>
                  <a:lnTo>
                    <a:pt x="102" y="30"/>
                  </a:lnTo>
                  <a:lnTo>
                    <a:pt x="107" y="28"/>
                  </a:lnTo>
                  <a:lnTo>
                    <a:pt x="112" y="27"/>
                  </a:lnTo>
                  <a:lnTo>
                    <a:pt x="117" y="27"/>
                  </a:lnTo>
                  <a:lnTo>
                    <a:pt x="125" y="25"/>
                  </a:lnTo>
                  <a:lnTo>
                    <a:pt x="134" y="21"/>
                  </a:lnTo>
                  <a:lnTo>
                    <a:pt x="138" y="13"/>
                  </a:lnTo>
                  <a:lnTo>
                    <a:pt x="138" y="3"/>
                  </a:lnTo>
                  <a:close/>
                </a:path>
              </a:pathLst>
            </a:custGeom>
            <a:solidFill>
              <a:srgbClr val="3399FF"/>
            </a:solidFill>
            <a:ln w="9525">
              <a:noFill/>
              <a:round/>
              <a:headEnd/>
              <a:tailEnd/>
            </a:ln>
          </p:spPr>
          <p:txBody>
            <a:bodyPr/>
            <a:lstStyle/>
            <a:p>
              <a:endParaRPr lang="zh-CN" altLang="en-US"/>
            </a:p>
          </p:txBody>
        </p:sp>
        <p:sp>
          <p:nvSpPr>
            <p:cNvPr id="24632" name="Freeform 109"/>
            <p:cNvSpPr>
              <a:spLocks/>
            </p:cNvSpPr>
            <p:nvPr/>
          </p:nvSpPr>
          <p:spPr bwMode="auto">
            <a:xfrm>
              <a:off x="3370" y="2180"/>
              <a:ext cx="127" cy="80"/>
            </a:xfrm>
            <a:custGeom>
              <a:avLst/>
              <a:gdLst>
                <a:gd name="T0" fmla="*/ 1 w 383"/>
                <a:gd name="T1" fmla="*/ 1 h 239"/>
                <a:gd name="T2" fmla="*/ 1 w 383"/>
                <a:gd name="T3" fmla="*/ 1 h 239"/>
                <a:gd name="T4" fmla="*/ 1 w 383"/>
                <a:gd name="T5" fmla="*/ 1 h 239"/>
                <a:gd name="T6" fmla="*/ 1 w 383"/>
                <a:gd name="T7" fmla="*/ 1 h 239"/>
                <a:gd name="T8" fmla="*/ 1 w 383"/>
                <a:gd name="T9" fmla="*/ 1 h 239"/>
                <a:gd name="T10" fmla="*/ 1 w 383"/>
                <a:gd name="T11" fmla="*/ 1 h 239"/>
                <a:gd name="T12" fmla="*/ 1 w 383"/>
                <a:gd name="T13" fmla="*/ 0 h 239"/>
                <a:gd name="T14" fmla="*/ 1 w 383"/>
                <a:gd name="T15" fmla="*/ 0 h 239"/>
                <a:gd name="T16" fmla="*/ 1 w 383"/>
                <a:gd name="T17" fmla="*/ 0 h 239"/>
                <a:gd name="T18" fmla="*/ 0 w 383"/>
                <a:gd name="T19" fmla="*/ 0 h 239"/>
                <a:gd name="T20" fmla="*/ 0 w 383"/>
                <a:gd name="T21" fmla="*/ 0 h 239"/>
                <a:gd name="T22" fmla="*/ 0 w 383"/>
                <a:gd name="T23" fmla="*/ 0 h 239"/>
                <a:gd name="T24" fmla="*/ 0 w 383"/>
                <a:gd name="T25" fmla="*/ 0 h 239"/>
                <a:gd name="T26" fmla="*/ 0 w 383"/>
                <a:gd name="T27" fmla="*/ 0 h 239"/>
                <a:gd name="T28" fmla="*/ 0 w 383"/>
                <a:gd name="T29" fmla="*/ 0 h 239"/>
                <a:gd name="T30" fmla="*/ 0 w 383"/>
                <a:gd name="T31" fmla="*/ 0 h 239"/>
                <a:gd name="T32" fmla="*/ 0 w 383"/>
                <a:gd name="T33" fmla="*/ 0 h 239"/>
                <a:gd name="T34" fmla="*/ 0 w 383"/>
                <a:gd name="T35" fmla="*/ 0 h 239"/>
                <a:gd name="T36" fmla="*/ 0 w 383"/>
                <a:gd name="T37" fmla="*/ 0 h 239"/>
                <a:gd name="T38" fmla="*/ 0 w 383"/>
                <a:gd name="T39" fmla="*/ 0 h 239"/>
                <a:gd name="T40" fmla="*/ 0 w 383"/>
                <a:gd name="T41" fmla="*/ 0 h 239"/>
                <a:gd name="T42" fmla="*/ 1 w 383"/>
                <a:gd name="T43" fmla="*/ 0 h 239"/>
                <a:gd name="T44" fmla="*/ 1 w 383"/>
                <a:gd name="T45" fmla="*/ 0 h 239"/>
                <a:gd name="T46" fmla="*/ 1 w 383"/>
                <a:gd name="T47" fmla="*/ 0 h 239"/>
                <a:gd name="T48" fmla="*/ 1 w 383"/>
                <a:gd name="T49" fmla="*/ 1 h 239"/>
                <a:gd name="T50" fmla="*/ 1 w 383"/>
                <a:gd name="T51" fmla="*/ 0 h 239"/>
                <a:gd name="T52" fmla="*/ 1 w 383"/>
                <a:gd name="T53" fmla="*/ 0 h 239"/>
                <a:gd name="T54" fmla="*/ 1 w 383"/>
                <a:gd name="T55" fmla="*/ 1 h 239"/>
                <a:gd name="T56" fmla="*/ 1 w 383"/>
                <a:gd name="T57" fmla="*/ 1 h 239"/>
                <a:gd name="T58" fmla="*/ 1 w 383"/>
                <a:gd name="T59" fmla="*/ 1 h 239"/>
                <a:gd name="T60" fmla="*/ 1 w 383"/>
                <a:gd name="T61" fmla="*/ 1 h 239"/>
                <a:gd name="T62" fmla="*/ 1 w 383"/>
                <a:gd name="T63" fmla="*/ 1 h 239"/>
                <a:gd name="T64" fmla="*/ 1 w 383"/>
                <a:gd name="T65" fmla="*/ 1 h 239"/>
                <a:gd name="T66" fmla="*/ 1 w 383"/>
                <a:gd name="T67" fmla="*/ 1 h 239"/>
                <a:gd name="T68" fmla="*/ 1 w 383"/>
                <a:gd name="T69" fmla="*/ 1 h 239"/>
                <a:gd name="T70" fmla="*/ 1 w 383"/>
                <a:gd name="T71" fmla="*/ 1 h 239"/>
                <a:gd name="T72" fmla="*/ 1 w 383"/>
                <a:gd name="T73" fmla="*/ 1 h 239"/>
                <a:gd name="T74" fmla="*/ 1 w 383"/>
                <a:gd name="T75" fmla="*/ 1 h 239"/>
                <a:gd name="T76" fmla="*/ 1 w 383"/>
                <a:gd name="T77" fmla="*/ 1 h 239"/>
                <a:gd name="T78" fmla="*/ 1 w 383"/>
                <a:gd name="T79" fmla="*/ 1 h 239"/>
                <a:gd name="T80" fmla="*/ 1 w 383"/>
                <a:gd name="T81" fmla="*/ 1 h 239"/>
                <a:gd name="T82" fmla="*/ 1 w 383"/>
                <a:gd name="T83" fmla="*/ 1 h 239"/>
                <a:gd name="T84" fmla="*/ 1 w 383"/>
                <a:gd name="T85" fmla="*/ 1 h 239"/>
                <a:gd name="T86" fmla="*/ 1 w 383"/>
                <a:gd name="T87" fmla="*/ 1 h 239"/>
                <a:gd name="T88" fmla="*/ 1 w 383"/>
                <a:gd name="T89" fmla="*/ 1 h 239"/>
                <a:gd name="T90" fmla="*/ 1 w 383"/>
                <a:gd name="T91" fmla="*/ 1 h 239"/>
                <a:gd name="T92" fmla="*/ 1 w 383"/>
                <a:gd name="T93" fmla="*/ 1 h 239"/>
                <a:gd name="T94" fmla="*/ 1 w 383"/>
                <a:gd name="T95" fmla="*/ 1 h 239"/>
                <a:gd name="T96" fmla="*/ 1 w 383"/>
                <a:gd name="T97" fmla="*/ 1 h 239"/>
                <a:gd name="T98" fmla="*/ 1 w 383"/>
                <a:gd name="T99" fmla="*/ 1 h 239"/>
                <a:gd name="T100" fmla="*/ 1 w 383"/>
                <a:gd name="T101" fmla="*/ 1 h 239"/>
                <a:gd name="T102" fmla="*/ 1 w 383"/>
                <a:gd name="T103" fmla="*/ 1 h 239"/>
                <a:gd name="T104" fmla="*/ 1 w 383"/>
                <a:gd name="T105" fmla="*/ 1 h 239"/>
                <a:gd name="T106" fmla="*/ 1 w 383"/>
                <a:gd name="T107" fmla="*/ 1 h 239"/>
                <a:gd name="T108" fmla="*/ 1 w 383"/>
                <a:gd name="T109" fmla="*/ 1 h 239"/>
                <a:gd name="T110" fmla="*/ 1 w 383"/>
                <a:gd name="T111" fmla="*/ 1 h 239"/>
                <a:gd name="T112" fmla="*/ 1 w 383"/>
                <a:gd name="T113" fmla="*/ 1 h 239"/>
                <a:gd name="T114" fmla="*/ 1 w 383"/>
                <a:gd name="T115" fmla="*/ 1 h 239"/>
                <a:gd name="T116" fmla="*/ 1 w 383"/>
                <a:gd name="T117" fmla="*/ 1 h 239"/>
                <a:gd name="T118" fmla="*/ 2 w 383"/>
                <a:gd name="T119" fmla="*/ 1 h 239"/>
                <a:gd name="T120" fmla="*/ 2 w 383"/>
                <a:gd name="T121" fmla="*/ 1 h 239"/>
                <a:gd name="T122" fmla="*/ 2 w 383"/>
                <a:gd name="T123" fmla="*/ 1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83"/>
                <a:gd name="T187" fmla="*/ 0 h 239"/>
                <a:gd name="T188" fmla="*/ 383 w 383"/>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83" h="239">
                  <a:moveTo>
                    <a:pt x="381" y="222"/>
                  </a:moveTo>
                  <a:lnTo>
                    <a:pt x="364" y="222"/>
                  </a:lnTo>
                  <a:lnTo>
                    <a:pt x="345" y="219"/>
                  </a:lnTo>
                  <a:lnTo>
                    <a:pt x="325" y="213"/>
                  </a:lnTo>
                  <a:lnTo>
                    <a:pt x="303" y="206"/>
                  </a:lnTo>
                  <a:lnTo>
                    <a:pt x="284" y="196"/>
                  </a:lnTo>
                  <a:lnTo>
                    <a:pt x="267" y="188"/>
                  </a:lnTo>
                  <a:lnTo>
                    <a:pt x="252" y="180"/>
                  </a:lnTo>
                  <a:lnTo>
                    <a:pt x="241" y="173"/>
                  </a:lnTo>
                  <a:lnTo>
                    <a:pt x="231" y="166"/>
                  </a:lnTo>
                  <a:lnTo>
                    <a:pt x="218" y="155"/>
                  </a:lnTo>
                  <a:lnTo>
                    <a:pt x="206" y="142"/>
                  </a:lnTo>
                  <a:lnTo>
                    <a:pt x="191" y="127"/>
                  </a:lnTo>
                  <a:lnTo>
                    <a:pt x="177" y="111"/>
                  </a:lnTo>
                  <a:lnTo>
                    <a:pt x="163" y="97"/>
                  </a:lnTo>
                  <a:lnTo>
                    <a:pt x="152" y="83"/>
                  </a:lnTo>
                  <a:lnTo>
                    <a:pt x="142" y="71"/>
                  </a:lnTo>
                  <a:lnTo>
                    <a:pt x="136" y="54"/>
                  </a:lnTo>
                  <a:lnTo>
                    <a:pt x="129" y="42"/>
                  </a:lnTo>
                  <a:lnTo>
                    <a:pt x="119" y="29"/>
                  </a:lnTo>
                  <a:lnTo>
                    <a:pt x="108" y="19"/>
                  </a:lnTo>
                  <a:lnTo>
                    <a:pt x="96" y="12"/>
                  </a:lnTo>
                  <a:lnTo>
                    <a:pt x="85" y="6"/>
                  </a:lnTo>
                  <a:lnTo>
                    <a:pt x="74" y="2"/>
                  </a:lnTo>
                  <a:lnTo>
                    <a:pt x="62" y="0"/>
                  </a:lnTo>
                  <a:lnTo>
                    <a:pt x="57" y="0"/>
                  </a:lnTo>
                  <a:lnTo>
                    <a:pt x="51" y="2"/>
                  </a:lnTo>
                  <a:lnTo>
                    <a:pt x="44" y="5"/>
                  </a:lnTo>
                  <a:lnTo>
                    <a:pt x="35" y="7"/>
                  </a:lnTo>
                  <a:lnTo>
                    <a:pt x="25" y="12"/>
                  </a:lnTo>
                  <a:lnTo>
                    <a:pt x="17" y="19"/>
                  </a:lnTo>
                  <a:lnTo>
                    <a:pt x="8" y="26"/>
                  </a:lnTo>
                  <a:lnTo>
                    <a:pt x="0" y="36"/>
                  </a:lnTo>
                  <a:lnTo>
                    <a:pt x="14" y="27"/>
                  </a:lnTo>
                  <a:lnTo>
                    <a:pt x="27" y="22"/>
                  </a:lnTo>
                  <a:lnTo>
                    <a:pt x="41" y="17"/>
                  </a:lnTo>
                  <a:lnTo>
                    <a:pt x="55" y="16"/>
                  </a:lnTo>
                  <a:lnTo>
                    <a:pt x="68" y="17"/>
                  </a:lnTo>
                  <a:lnTo>
                    <a:pt x="81" y="20"/>
                  </a:lnTo>
                  <a:lnTo>
                    <a:pt x="94" y="26"/>
                  </a:lnTo>
                  <a:lnTo>
                    <a:pt x="105" y="33"/>
                  </a:lnTo>
                  <a:lnTo>
                    <a:pt x="113" y="42"/>
                  </a:lnTo>
                  <a:lnTo>
                    <a:pt x="122" y="53"/>
                  </a:lnTo>
                  <a:lnTo>
                    <a:pt x="129" y="66"/>
                  </a:lnTo>
                  <a:lnTo>
                    <a:pt x="136" y="78"/>
                  </a:lnTo>
                  <a:lnTo>
                    <a:pt x="140" y="93"/>
                  </a:lnTo>
                  <a:lnTo>
                    <a:pt x="145" y="107"/>
                  </a:lnTo>
                  <a:lnTo>
                    <a:pt x="146" y="119"/>
                  </a:lnTo>
                  <a:lnTo>
                    <a:pt x="147" y="132"/>
                  </a:lnTo>
                  <a:lnTo>
                    <a:pt x="149" y="121"/>
                  </a:lnTo>
                  <a:lnTo>
                    <a:pt x="149" y="112"/>
                  </a:lnTo>
                  <a:lnTo>
                    <a:pt x="149" y="105"/>
                  </a:lnTo>
                  <a:lnTo>
                    <a:pt x="149" y="98"/>
                  </a:lnTo>
                  <a:lnTo>
                    <a:pt x="159" y="108"/>
                  </a:lnTo>
                  <a:lnTo>
                    <a:pt x="169" y="119"/>
                  </a:lnTo>
                  <a:lnTo>
                    <a:pt x="179" y="129"/>
                  </a:lnTo>
                  <a:lnTo>
                    <a:pt x="184" y="138"/>
                  </a:lnTo>
                  <a:lnTo>
                    <a:pt x="187" y="145"/>
                  </a:lnTo>
                  <a:lnTo>
                    <a:pt x="190" y="154"/>
                  </a:lnTo>
                  <a:lnTo>
                    <a:pt x="191" y="162"/>
                  </a:lnTo>
                  <a:lnTo>
                    <a:pt x="191" y="169"/>
                  </a:lnTo>
                  <a:lnTo>
                    <a:pt x="198" y="168"/>
                  </a:lnTo>
                  <a:lnTo>
                    <a:pt x="203" y="165"/>
                  </a:lnTo>
                  <a:lnTo>
                    <a:pt x="207" y="163"/>
                  </a:lnTo>
                  <a:lnTo>
                    <a:pt x="210" y="162"/>
                  </a:lnTo>
                  <a:lnTo>
                    <a:pt x="214" y="162"/>
                  </a:lnTo>
                  <a:lnTo>
                    <a:pt x="217" y="163"/>
                  </a:lnTo>
                  <a:lnTo>
                    <a:pt x="221" y="168"/>
                  </a:lnTo>
                  <a:lnTo>
                    <a:pt x="223" y="171"/>
                  </a:lnTo>
                  <a:lnTo>
                    <a:pt x="223" y="173"/>
                  </a:lnTo>
                  <a:lnTo>
                    <a:pt x="223" y="179"/>
                  </a:lnTo>
                  <a:lnTo>
                    <a:pt x="223" y="183"/>
                  </a:lnTo>
                  <a:lnTo>
                    <a:pt x="224" y="186"/>
                  </a:lnTo>
                  <a:lnTo>
                    <a:pt x="227" y="189"/>
                  </a:lnTo>
                  <a:lnTo>
                    <a:pt x="230" y="190"/>
                  </a:lnTo>
                  <a:lnTo>
                    <a:pt x="231" y="192"/>
                  </a:lnTo>
                  <a:lnTo>
                    <a:pt x="234" y="192"/>
                  </a:lnTo>
                  <a:lnTo>
                    <a:pt x="237" y="190"/>
                  </a:lnTo>
                  <a:lnTo>
                    <a:pt x="240" y="189"/>
                  </a:lnTo>
                  <a:lnTo>
                    <a:pt x="242" y="188"/>
                  </a:lnTo>
                  <a:lnTo>
                    <a:pt x="245" y="188"/>
                  </a:lnTo>
                  <a:lnTo>
                    <a:pt x="250" y="189"/>
                  </a:lnTo>
                  <a:lnTo>
                    <a:pt x="254" y="192"/>
                  </a:lnTo>
                  <a:lnTo>
                    <a:pt x="259" y="195"/>
                  </a:lnTo>
                  <a:lnTo>
                    <a:pt x="262" y="197"/>
                  </a:lnTo>
                  <a:lnTo>
                    <a:pt x="264" y="202"/>
                  </a:lnTo>
                  <a:lnTo>
                    <a:pt x="267" y="209"/>
                  </a:lnTo>
                  <a:lnTo>
                    <a:pt x="269" y="214"/>
                  </a:lnTo>
                  <a:lnTo>
                    <a:pt x="274" y="217"/>
                  </a:lnTo>
                  <a:lnTo>
                    <a:pt x="278" y="216"/>
                  </a:lnTo>
                  <a:lnTo>
                    <a:pt x="281" y="214"/>
                  </a:lnTo>
                  <a:lnTo>
                    <a:pt x="284" y="210"/>
                  </a:lnTo>
                  <a:lnTo>
                    <a:pt x="285" y="207"/>
                  </a:lnTo>
                  <a:lnTo>
                    <a:pt x="288" y="206"/>
                  </a:lnTo>
                  <a:lnTo>
                    <a:pt x="292" y="206"/>
                  </a:lnTo>
                  <a:lnTo>
                    <a:pt x="296" y="209"/>
                  </a:lnTo>
                  <a:lnTo>
                    <a:pt x="301" y="210"/>
                  </a:lnTo>
                  <a:lnTo>
                    <a:pt x="303" y="213"/>
                  </a:lnTo>
                  <a:lnTo>
                    <a:pt x="306" y="217"/>
                  </a:lnTo>
                  <a:lnTo>
                    <a:pt x="308" y="222"/>
                  </a:lnTo>
                  <a:lnTo>
                    <a:pt x="311" y="224"/>
                  </a:lnTo>
                  <a:lnTo>
                    <a:pt x="313" y="226"/>
                  </a:lnTo>
                  <a:lnTo>
                    <a:pt x="318" y="227"/>
                  </a:lnTo>
                  <a:lnTo>
                    <a:pt x="322" y="229"/>
                  </a:lnTo>
                  <a:lnTo>
                    <a:pt x="325" y="229"/>
                  </a:lnTo>
                  <a:lnTo>
                    <a:pt x="328" y="226"/>
                  </a:lnTo>
                  <a:lnTo>
                    <a:pt x="330" y="223"/>
                  </a:lnTo>
                  <a:lnTo>
                    <a:pt x="332" y="220"/>
                  </a:lnTo>
                  <a:lnTo>
                    <a:pt x="335" y="220"/>
                  </a:lnTo>
                  <a:lnTo>
                    <a:pt x="337" y="222"/>
                  </a:lnTo>
                  <a:lnTo>
                    <a:pt x="343" y="222"/>
                  </a:lnTo>
                  <a:lnTo>
                    <a:pt x="349" y="223"/>
                  </a:lnTo>
                  <a:lnTo>
                    <a:pt x="352" y="224"/>
                  </a:lnTo>
                  <a:lnTo>
                    <a:pt x="354" y="227"/>
                  </a:lnTo>
                  <a:lnTo>
                    <a:pt x="359" y="231"/>
                  </a:lnTo>
                  <a:lnTo>
                    <a:pt x="362" y="236"/>
                  </a:lnTo>
                  <a:lnTo>
                    <a:pt x="366" y="239"/>
                  </a:lnTo>
                  <a:lnTo>
                    <a:pt x="369" y="239"/>
                  </a:lnTo>
                  <a:lnTo>
                    <a:pt x="373" y="239"/>
                  </a:lnTo>
                  <a:lnTo>
                    <a:pt x="377" y="239"/>
                  </a:lnTo>
                  <a:lnTo>
                    <a:pt x="380" y="239"/>
                  </a:lnTo>
                  <a:lnTo>
                    <a:pt x="381" y="236"/>
                  </a:lnTo>
                  <a:lnTo>
                    <a:pt x="383" y="231"/>
                  </a:lnTo>
                  <a:lnTo>
                    <a:pt x="383" y="226"/>
                  </a:lnTo>
                  <a:lnTo>
                    <a:pt x="381" y="222"/>
                  </a:lnTo>
                  <a:close/>
                </a:path>
              </a:pathLst>
            </a:custGeom>
            <a:solidFill>
              <a:srgbClr val="3399FF"/>
            </a:solidFill>
            <a:ln w="9525">
              <a:noFill/>
              <a:round/>
              <a:headEnd/>
              <a:tailEnd/>
            </a:ln>
          </p:spPr>
          <p:txBody>
            <a:bodyPr/>
            <a:lstStyle/>
            <a:p>
              <a:endParaRPr lang="zh-CN" altLang="en-US"/>
            </a:p>
          </p:txBody>
        </p:sp>
        <p:sp>
          <p:nvSpPr>
            <p:cNvPr id="24633" name="Freeform 110"/>
            <p:cNvSpPr>
              <a:spLocks/>
            </p:cNvSpPr>
            <p:nvPr/>
          </p:nvSpPr>
          <p:spPr bwMode="auto">
            <a:xfrm>
              <a:off x="3398" y="2248"/>
              <a:ext cx="38" cy="96"/>
            </a:xfrm>
            <a:custGeom>
              <a:avLst/>
              <a:gdLst>
                <a:gd name="T0" fmla="*/ 0 w 116"/>
                <a:gd name="T1" fmla="*/ 1 h 289"/>
                <a:gd name="T2" fmla="*/ 0 w 116"/>
                <a:gd name="T3" fmla="*/ 1 h 289"/>
                <a:gd name="T4" fmla="*/ 0 w 116"/>
                <a:gd name="T5" fmla="*/ 1 h 289"/>
                <a:gd name="T6" fmla="*/ 0 w 116"/>
                <a:gd name="T7" fmla="*/ 1 h 289"/>
                <a:gd name="T8" fmla="*/ 0 w 116"/>
                <a:gd name="T9" fmla="*/ 1 h 289"/>
                <a:gd name="T10" fmla="*/ 0 w 116"/>
                <a:gd name="T11" fmla="*/ 1 h 289"/>
                <a:gd name="T12" fmla="*/ 0 w 116"/>
                <a:gd name="T13" fmla="*/ 1 h 289"/>
                <a:gd name="T14" fmla="*/ 0 w 116"/>
                <a:gd name="T15" fmla="*/ 1 h 289"/>
                <a:gd name="T16" fmla="*/ 0 w 116"/>
                <a:gd name="T17" fmla="*/ 1 h 289"/>
                <a:gd name="T18" fmla="*/ 0 w 116"/>
                <a:gd name="T19" fmla="*/ 1 h 289"/>
                <a:gd name="T20" fmla="*/ 0 w 116"/>
                <a:gd name="T21" fmla="*/ 1 h 289"/>
                <a:gd name="T22" fmla="*/ 0 w 116"/>
                <a:gd name="T23" fmla="*/ 1 h 289"/>
                <a:gd name="T24" fmla="*/ 0 w 116"/>
                <a:gd name="T25" fmla="*/ 0 h 289"/>
                <a:gd name="T26" fmla="*/ 0 w 116"/>
                <a:gd name="T27" fmla="*/ 0 h 289"/>
                <a:gd name="T28" fmla="*/ 0 w 116"/>
                <a:gd name="T29" fmla="*/ 0 h 289"/>
                <a:gd name="T30" fmla="*/ 0 w 116"/>
                <a:gd name="T31" fmla="*/ 0 h 289"/>
                <a:gd name="T32" fmla="*/ 0 w 116"/>
                <a:gd name="T33" fmla="*/ 0 h 289"/>
                <a:gd name="T34" fmla="*/ 0 w 116"/>
                <a:gd name="T35" fmla="*/ 0 h 289"/>
                <a:gd name="T36" fmla="*/ 0 w 116"/>
                <a:gd name="T37" fmla="*/ 0 h 289"/>
                <a:gd name="T38" fmla="*/ 0 w 116"/>
                <a:gd name="T39" fmla="*/ 1 h 289"/>
                <a:gd name="T40" fmla="*/ 0 w 116"/>
                <a:gd name="T41" fmla="*/ 1 h 289"/>
                <a:gd name="T42" fmla="*/ 0 w 116"/>
                <a:gd name="T43" fmla="*/ 1 h 289"/>
                <a:gd name="T44" fmla="*/ 0 w 116"/>
                <a:gd name="T45" fmla="*/ 1 h 289"/>
                <a:gd name="T46" fmla="*/ 0 w 116"/>
                <a:gd name="T47" fmla="*/ 1 h 289"/>
                <a:gd name="T48" fmla="*/ 0 w 116"/>
                <a:gd name="T49" fmla="*/ 1 h 2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6"/>
                <a:gd name="T76" fmla="*/ 0 h 289"/>
                <a:gd name="T77" fmla="*/ 116 w 116"/>
                <a:gd name="T78" fmla="*/ 289 h 2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6" h="289">
                  <a:moveTo>
                    <a:pt x="11" y="289"/>
                  </a:moveTo>
                  <a:lnTo>
                    <a:pt x="8" y="287"/>
                  </a:lnTo>
                  <a:lnTo>
                    <a:pt x="5" y="282"/>
                  </a:lnTo>
                  <a:lnTo>
                    <a:pt x="2" y="279"/>
                  </a:lnTo>
                  <a:lnTo>
                    <a:pt x="0" y="277"/>
                  </a:lnTo>
                  <a:lnTo>
                    <a:pt x="28" y="270"/>
                  </a:lnTo>
                  <a:lnTo>
                    <a:pt x="52" y="258"/>
                  </a:lnTo>
                  <a:lnTo>
                    <a:pt x="70" y="244"/>
                  </a:lnTo>
                  <a:lnTo>
                    <a:pt x="83" y="226"/>
                  </a:lnTo>
                  <a:lnTo>
                    <a:pt x="93" y="203"/>
                  </a:lnTo>
                  <a:lnTo>
                    <a:pt x="100" y="173"/>
                  </a:lnTo>
                  <a:lnTo>
                    <a:pt x="103" y="138"/>
                  </a:lnTo>
                  <a:lnTo>
                    <a:pt x="103" y="97"/>
                  </a:lnTo>
                  <a:lnTo>
                    <a:pt x="100" y="70"/>
                  </a:lnTo>
                  <a:lnTo>
                    <a:pt x="96" y="45"/>
                  </a:lnTo>
                  <a:lnTo>
                    <a:pt x="89" y="21"/>
                  </a:lnTo>
                  <a:lnTo>
                    <a:pt x="82" y="0"/>
                  </a:lnTo>
                  <a:lnTo>
                    <a:pt x="102" y="48"/>
                  </a:lnTo>
                  <a:lnTo>
                    <a:pt x="113" y="97"/>
                  </a:lnTo>
                  <a:lnTo>
                    <a:pt x="116" y="145"/>
                  </a:lnTo>
                  <a:lnTo>
                    <a:pt x="113" y="187"/>
                  </a:lnTo>
                  <a:lnTo>
                    <a:pt x="100" y="226"/>
                  </a:lnTo>
                  <a:lnTo>
                    <a:pt x="79" y="257"/>
                  </a:lnTo>
                  <a:lnTo>
                    <a:pt x="49" y="279"/>
                  </a:lnTo>
                  <a:lnTo>
                    <a:pt x="11" y="289"/>
                  </a:lnTo>
                  <a:close/>
                </a:path>
              </a:pathLst>
            </a:custGeom>
            <a:solidFill>
              <a:srgbClr val="3399FF"/>
            </a:solidFill>
            <a:ln w="9525">
              <a:noFill/>
              <a:round/>
              <a:headEnd/>
              <a:tailEnd/>
            </a:ln>
          </p:spPr>
          <p:txBody>
            <a:bodyPr/>
            <a:lstStyle/>
            <a:p>
              <a:endParaRPr lang="zh-CN" altLang="en-US"/>
            </a:p>
          </p:txBody>
        </p:sp>
        <p:sp>
          <p:nvSpPr>
            <p:cNvPr id="24634" name="Freeform 111"/>
            <p:cNvSpPr>
              <a:spLocks/>
            </p:cNvSpPr>
            <p:nvPr/>
          </p:nvSpPr>
          <p:spPr bwMode="auto">
            <a:xfrm>
              <a:off x="3311" y="2437"/>
              <a:ext cx="54" cy="41"/>
            </a:xfrm>
            <a:custGeom>
              <a:avLst/>
              <a:gdLst>
                <a:gd name="T0" fmla="*/ 0 w 161"/>
                <a:gd name="T1" fmla="*/ 1 h 124"/>
                <a:gd name="T2" fmla="*/ 0 w 161"/>
                <a:gd name="T3" fmla="*/ 0 h 124"/>
                <a:gd name="T4" fmla="*/ 0 w 161"/>
                <a:gd name="T5" fmla="*/ 0 h 124"/>
                <a:gd name="T6" fmla="*/ 0 w 161"/>
                <a:gd name="T7" fmla="*/ 0 h 124"/>
                <a:gd name="T8" fmla="*/ 0 w 161"/>
                <a:gd name="T9" fmla="*/ 0 h 124"/>
                <a:gd name="T10" fmla="*/ 0 w 161"/>
                <a:gd name="T11" fmla="*/ 0 h 124"/>
                <a:gd name="T12" fmla="*/ 0 w 161"/>
                <a:gd name="T13" fmla="*/ 0 h 124"/>
                <a:gd name="T14" fmla="*/ 0 w 161"/>
                <a:gd name="T15" fmla="*/ 0 h 124"/>
                <a:gd name="T16" fmla="*/ 0 w 161"/>
                <a:gd name="T17" fmla="*/ 0 h 124"/>
                <a:gd name="T18" fmla="*/ 0 w 161"/>
                <a:gd name="T19" fmla="*/ 0 h 124"/>
                <a:gd name="T20" fmla="*/ 0 w 161"/>
                <a:gd name="T21" fmla="*/ 0 h 124"/>
                <a:gd name="T22" fmla="*/ 0 w 161"/>
                <a:gd name="T23" fmla="*/ 0 h 124"/>
                <a:gd name="T24" fmla="*/ 0 w 161"/>
                <a:gd name="T25" fmla="*/ 0 h 124"/>
                <a:gd name="T26" fmla="*/ 0 w 161"/>
                <a:gd name="T27" fmla="*/ 0 h 124"/>
                <a:gd name="T28" fmla="*/ 0 w 161"/>
                <a:gd name="T29" fmla="*/ 0 h 124"/>
                <a:gd name="T30" fmla="*/ 0 w 161"/>
                <a:gd name="T31" fmla="*/ 0 h 124"/>
                <a:gd name="T32" fmla="*/ 1 w 161"/>
                <a:gd name="T33" fmla="*/ 0 h 124"/>
                <a:gd name="T34" fmla="*/ 1 w 161"/>
                <a:gd name="T35" fmla="*/ 0 h 124"/>
                <a:gd name="T36" fmla="*/ 1 w 161"/>
                <a:gd name="T37" fmla="*/ 0 h 124"/>
                <a:gd name="T38" fmla="*/ 1 w 161"/>
                <a:gd name="T39" fmla="*/ 0 h 124"/>
                <a:gd name="T40" fmla="*/ 1 w 161"/>
                <a:gd name="T41" fmla="*/ 0 h 124"/>
                <a:gd name="T42" fmla="*/ 1 w 161"/>
                <a:gd name="T43" fmla="*/ 0 h 124"/>
                <a:gd name="T44" fmla="*/ 1 w 161"/>
                <a:gd name="T45" fmla="*/ 0 h 124"/>
                <a:gd name="T46" fmla="*/ 1 w 161"/>
                <a:gd name="T47" fmla="*/ 0 h 124"/>
                <a:gd name="T48" fmla="*/ 0 w 161"/>
                <a:gd name="T49" fmla="*/ 0 h 124"/>
                <a:gd name="T50" fmla="*/ 0 w 161"/>
                <a:gd name="T51" fmla="*/ 0 h 124"/>
                <a:gd name="T52" fmla="*/ 0 w 161"/>
                <a:gd name="T53" fmla="*/ 0 h 124"/>
                <a:gd name="T54" fmla="*/ 0 w 161"/>
                <a:gd name="T55" fmla="*/ 0 h 124"/>
                <a:gd name="T56" fmla="*/ 0 w 161"/>
                <a:gd name="T57" fmla="*/ 1 h 1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1"/>
                <a:gd name="T88" fmla="*/ 0 h 124"/>
                <a:gd name="T89" fmla="*/ 161 w 161"/>
                <a:gd name="T90" fmla="*/ 124 h 1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1" h="124">
                  <a:moveTo>
                    <a:pt x="0" y="124"/>
                  </a:moveTo>
                  <a:lnTo>
                    <a:pt x="5" y="121"/>
                  </a:lnTo>
                  <a:lnTo>
                    <a:pt x="10" y="119"/>
                  </a:lnTo>
                  <a:lnTo>
                    <a:pt x="15" y="117"/>
                  </a:lnTo>
                  <a:lnTo>
                    <a:pt x="20" y="112"/>
                  </a:lnTo>
                  <a:lnTo>
                    <a:pt x="26" y="109"/>
                  </a:lnTo>
                  <a:lnTo>
                    <a:pt x="32" y="107"/>
                  </a:lnTo>
                  <a:lnTo>
                    <a:pt x="37" y="102"/>
                  </a:lnTo>
                  <a:lnTo>
                    <a:pt x="43" y="98"/>
                  </a:lnTo>
                  <a:lnTo>
                    <a:pt x="56" y="90"/>
                  </a:lnTo>
                  <a:lnTo>
                    <a:pt x="69" y="80"/>
                  </a:lnTo>
                  <a:lnTo>
                    <a:pt x="80" y="71"/>
                  </a:lnTo>
                  <a:lnTo>
                    <a:pt x="91" y="61"/>
                  </a:lnTo>
                  <a:lnTo>
                    <a:pt x="101" y="51"/>
                  </a:lnTo>
                  <a:lnTo>
                    <a:pt x="110" y="41"/>
                  </a:lnTo>
                  <a:lnTo>
                    <a:pt x="118" y="33"/>
                  </a:lnTo>
                  <a:lnTo>
                    <a:pt x="127" y="23"/>
                  </a:lnTo>
                  <a:lnTo>
                    <a:pt x="137" y="13"/>
                  </a:lnTo>
                  <a:lnTo>
                    <a:pt x="147" y="4"/>
                  </a:lnTo>
                  <a:lnTo>
                    <a:pt x="155" y="0"/>
                  </a:lnTo>
                  <a:lnTo>
                    <a:pt x="161" y="0"/>
                  </a:lnTo>
                  <a:lnTo>
                    <a:pt x="158" y="6"/>
                  </a:lnTo>
                  <a:lnTo>
                    <a:pt x="148" y="20"/>
                  </a:lnTo>
                  <a:lnTo>
                    <a:pt x="131" y="39"/>
                  </a:lnTo>
                  <a:lnTo>
                    <a:pt x="108" y="60"/>
                  </a:lnTo>
                  <a:lnTo>
                    <a:pt x="84" y="81"/>
                  </a:lnTo>
                  <a:lnTo>
                    <a:pt x="56" y="99"/>
                  </a:lnTo>
                  <a:lnTo>
                    <a:pt x="27" y="115"/>
                  </a:lnTo>
                  <a:lnTo>
                    <a:pt x="0" y="124"/>
                  </a:lnTo>
                  <a:close/>
                </a:path>
              </a:pathLst>
            </a:custGeom>
            <a:solidFill>
              <a:srgbClr val="3399FF"/>
            </a:solidFill>
            <a:ln w="9525">
              <a:noFill/>
              <a:round/>
              <a:headEnd/>
              <a:tailEnd/>
            </a:ln>
          </p:spPr>
          <p:txBody>
            <a:bodyPr/>
            <a:lstStyle/>
            <a:p>
              <a:endParaRPr lang="zh-CN" altLang="en-US"/>
            </a:p>
          </p:txBody>
        </p:sp>
        <p:sp>
          <p:nvSpPr>
            <p:cNvPr id="24635" name="Freeform 112"/>
            <p:cNvSpPr>
              <a:spLocks/>
            </p:cNvSpPr>
            <p:nvPr/>
          </p:nvSpPr>
          <p:spPr bwMode="auto">
            <a:xfrm>
              <a:off x="3598" y="2629"/>
              <a:ext cx="30" cy="65"/>
            </a:xfrm>
            <a:custGeom>
              <a:avLst/>
              <a:gdLst>
                <a:gd name="T0" fmla="*/ 0 w 91"/>
                <a:gd name="T1" fmla="*/ 1 h 193"/>
                <a:gd name="T2" fmla="*/ 0 w 91"/>
                <a:gd name="T3" fmla="*/ 1 h 193"/>
                <a:gd name="T4" fmla="*/ 0 w 91"/>
                <a:gd name="T5" fmla="*/ 1 h 193"/>
                <a:gd name="T6" fmla="*/ 0 w 91"/>
                <a:gd name="T7" fmla="*/ 1 h 193"/>
                <a:gd name="T8" fmla="*/ 0 w 91"/>
                <a:gd name="T9" fmla="*/ 1 h 193"/>
                <a:gd name="T10" fmla="*/ 0 w 91"/>
                <a:gd name="T11" fmla="*/ 1 h 193"/>
                <a:gd name="T12" fmla="*/ 0 w 91"/>
                <a:gd name="T13" fmla="*/ 1 h 193"/>
                <a:gd name="T14" fmla="*/ 0 w 91"/>
                <a:gd name="T15" fmla="*/ 0 h 193"/>
                <a:gd name="T16" fmla="*/ 0 w 91"/>
                <a:gd name="T17" fmla="*/ 0 h 193"/>
                <a:gd name="T18" fmla="*/ 0 w 91"/>
                <a:gd name="T19" fmla="*/ 0 h 193"/>
                <a:gd name="T20" fmla="*/ 0 w 91"/>
                <a:gd name="T21" fmla="*/ 0 h 193"/>
                <a:gd name="T22" fmla="*/ 0 w 91"/>
                <a:gd name="T23" fmla="*/ 0 h 193"/>
                <a:gd name="T24" fmla="*/ 0 w 91"/>
                <a:gd name="T25" fmla="*/ 0 h 193"/>
                <a:gd name="T26" fmla="*/ 0 w 91"/>
                <a:gd name="T27" fmla="*/ 0 h 193"/>
                <a:gd name="T28" fmla="*/ 0 w 91"/>
                <a:gd name="T29" fmla="*/ 0 h 193"/>
                <a:gd name="T30" fmla="*/ 0 w 91"/>
                <a:gd name="T31" fmla="*/ 0 h 193"/>
                <a:gd name="T32" fmla="*/ 0 w 91"/>
                <a:gd name="T33" fmla="*/ 1 h 193"/>
                <a:gd name="T34" fmla="*/ 0 w 91"/>
                <a:gd name="T35" fmla="*/ 0 h 193"/>
                <a:gd name="T36" fmla="*/ 0 w 91"/>
                <a:gd name="T37" fmla="*/ 0 h 193"/>
                <a:gd name="T38" fmla="*/ 0 w 91"/>
                <a:gd name="T39" fmla="*/ 0 h 193"/>
                <a:gd name="T40" fmla="*/ 0 w 91"/>
                <a:gd name="T41" fmla="*/ 0 h 193"/>
                <a:gd name="T42" fmla="*/ 0 w 91"/>
                <a:gd name="T43" fmla="*/ 0 h 193"/>
                <a:gd name="T44" fmla="*/ 0 w 91"/>
                <a:gd name="T45" fmla="*/ 0 h 193"/>
                <a:gd name="T46" fmla="*/ 0 w 91"/>
                <a:gd name="T47" fmla="*/ 0 h 193"/>
                <a:gd name="T48" fmla="*/ 0 w 91"/>
                <a:gd name="T49" fmla="*/ 1 h 193"/>
                <a:gd name="T50" fmla="*/ 0 w 91"/>
                <a:gd name="T51" fmla="*/ 1 h 193"/>
                <a:gd name="T52" fmla="*/ 0 w 91"/>
                <a:gd name="T53" fmla="*/ 1 h 193"/>
                <a:gd name="T54" fmla="*/ 0 w 91"/>
                <a:gd name="T55" fmla="*/ 1 h 193"/>
                <a:gd name="T56" fmla="*/ 0 w 91"/>
                <a:gd name="T57" fmla="*/ 1 h 1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1"/>
                <a:gd name="T88" fmla="*/ 0 h 193"/>
                <a:gd name="T89" fmla="*/ 91 w 91"/>
                <a:gd name="T90" fmla="*/ 193 h 19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1" h="193">
                  <a:moveTo>
                    <a:pt x="91" y="193"/>
                  </a:moveTo>
                  <a:lnTo>
                    <a:pt x="88" y="183"/>
                  </a:lnTo>
                  <a:lnTo>
                    <a:pt x="84" y="173"/>
                  </a:lnTo>
                  <a:lnTo>
                    <a:pt x="79" y="165"/>
                  </a:lnTo>
                  <a:lnTo>
                    <a:pt x="75" y="158"/>
                  </a:lnTo>
                  <a:lnTo>
                    <a:pt x="69" y="146"/>
                  </a:lnTo>
                  <a:lnTo>
                    <a:pt x="60" y="131"/>
                  </a:lnTo>
                  <a:lnTo>
                    <a:pt x="50" y="108"/>
                  </a:lnTo>
                  <a:lnTo>
                    <a:pt x="38" y="85"/>
                  </a:lnTo>
                  <a:lnTo>
                    <a:pt x="27" y="60"/>
                  </a:lnTo>
                  <a:lnTo>
                    <a:pt x="16" y="37"/>
                  </a:lnTo>
                  <a:lnTo>
                    <a:pt x="7" y="16"/>
                  </a:lnTo>
                  <a:lnTo>
                    <a:pt x="0" y="0"/>
                  </a:lnTo>
                  <a:lnTo>
                    <a:pt x="3" y="27"/>
                  </a:lnTo>
                  <a:lnTo>
                    <a:pt x="6" y="63"/>
                  </a:lnTo>
                  <a:lnTo>
                    <a:pt x="7" y="98"/>
                  </a:lnTo>
                  <a:lnTo>
                    <a:pt x="7" y="122"/>
                  </a:lnTo>
                  <a:lnTo>
                    <a:pt x="10" y="108"/>
                  </a:lnTo>
                  <a:lnTo>
                    <a:pt x="13" y="94"/>
                  </a:lnTo>
                  <a:lnTo>
                    <a:pt x="14" y="81"/>
                  </a:lnTo>
                  <a:lnTo>
                    <a:pt x="16" y="71"/>
                  </a:lnTo>
                  <a:lnTo>
                    <a:pt x="23" y="84"/>
                  </a:lnTo>
                  <a:lnTo>
                    <a:pt x="31" y="100"/>
                  </a:lnTo>
                  <a:lnTo>
                    <a:pt x="43" y="118"/>
                  </a:lnTo>
                  <a:lnTo>
                    <a:pt x="54" y="136"/>
                  </a:lnTo>
                  <a:lnTo>
                    <a:pt x="65" y="155"/>
                  </a:lnTo>
                  <a:lnTo>
                    <a:pt x="75" y="170"/>
                  </a:lnTo>
                  <a:lnTo>
                    <a:pt x="85" y="185"/>
                  </a:lnTo>
                  <a:lnTo>
                    <a:pt x="91" y="193"/>
                  </a:lnTo>
                  <a:close/>
                </a:path>
              </a:pathLst>
            </a:custGeom>
            <a:solidFill>
              <a:srgbClr val="3399FF"/>
            </a:solidFill>
            <a:ln w="9525">
              <a:noFill/>
              <a:round/>
              <a:headEnd/>
              <a:tailEnd/>
            </a:ln>
          </p:spPr>
          <p:txBody>
            <a:bodyPr/>
            <a:lstStyle/>
            <a:p>
              <a:endParaRPr lang="zh-CN" altLang="en-US"/>
            </a:p>
          </p:txBody>
        </p:sp>
        <p:sp>
          <p:nvSpPr>
            <p:cNvPr id="24636" name="Freeform 113"/>
            <p:cNvSpPr>
              <a:spLocks/>
            </p:cNvSpPr>
            <p:nvPr/>
          </p:nvSpPr>
          <p:spPr bwMode="auto">
            <a:xfrm>
              <a:off x="3532" y="2682"/>
              <a:ext cx="53" cy="33"/>
            </a:xfrm>
            <a:custGeom>
              <a:avLst/>
              <a:gdLst>
                <a:gd name="T0" fmla="*/ 1 w 157"/>
                <a:gd name="T1" fmla="*/ 0 h 100"/>
                <a:gd name="T2" fmla="*/ 1 w 157"/>
                <a:gd name="T3" fmla="*/ 0 h 100"/>
                <a:gd name="T4" fmla="*/ 1 w 157"/>
                <a:gd name="T5" fmla="*/ 0 h 100"/>
                <a:gd name="T6" fmla="*/ 1 w 157"/>
                <a:gd name="T7" fmla="*/ 0 h 100"/>
                <a:gd name="T8" fmla="*/ 0 w 157"/>
                <a:gd name="T9" fmla="*/ 0 h 100"/>
                <a:gd name="T10" fmla="*/ 0 w 157"/>
                <a:gd name="T11" fmla="*/ 0 h 100"/>
                <a:gd name="T12" fmla="*/ 0 w 157"/>
                <a:gd name="T13" fmla="*/ 0 h 100"/>
                <a:gd name="T14" fmla="*/ 0 w 157"/>
                <a:gd name="T15" fmla="*/ 0 h 100"/>
                <a:gd name="T16" fmla="*/ 0 w 157"/>
                <a:gd name="T17" fmla="*/ 0 h 100"/>
                <a:gd name="T18" fmla="*/ 0 w 157"/>
                <a:gd name="T19" fmla="*/ 0 h 100"/>
                <a:gd name="T20" fmla="*/ 0 w 157"/>
                <a:gd name="T21" fmla="*/ 0 h 100"/>
                <a:gd name="T22" fmla="*/ 0 w 157"/>
                <a:gd name="T23" fmla="*/ 0 h 100"/>
                <a:gd name="T24" fmla="*/ 0 w 157"/>
                <a:gd name="T25" fmla="*/ 0 h 100"/>
                <a:gd name="T26" fmla="*/ 0 w 157"/>
                <a:gd name="T27" fmla="*/ 0 h 100"/>
                <a:gd name="T28" fmla="*/ 0 w 157"/>
                <a:gd name="T29" fmla="*/ 0 h 100"/>
                <a:gd name="T30" fmla="*/ 0 w 157"/>
                <a:gd name="T31" fmla="*/ 0 h 100"/>
                <a:gd name="T32" fmla="*/ 0 w 157"/>
                <a:gd name="T33" fmla="*/ 0 h 100"/>
                <a:gd name="T34" fmla="*/ 0 w 157"/>
                <a:gd name="T35" fmla="*/ 0 h 100"/>
                <a:gd name="T36" fmla="*/ 0 w 157"/>
                <a:gd name="T37" fmla="*/ 0 h 100"/>
                <a:gd name="T38" fmla="*/ 0 w 157"/>
                <a:gd name="T39" fmla="*/ 0 h 100"/>
                <a:gd name="T40" fmla="*/ 0 w 157"/>
                <a:gd name="T41" fmla="*/ 0 h 100"/>
                <a:gd name="T42" fmla="*/ 0 w 157"/>
                <a:gd name="T43" fmla="*/ 0 h 100"/>
                <a:gd name="T44" fmla="*/ 0 w 157"/>
                <a:gd name="T45" fmla="*/ 0 h 100"/>
                <a:gd name="T46" fmla="*/ 0 w 157"/>
                <a:gd name="T47" fmla="*/ 0 h 100"/>
                <a:gd name="T48" fmla="*/ 0 w 157"/>
                <a:gd name="T49" fmla="*/ 0 h 100"/>
                <a:gd name="T50" fmla="*/ 0 w 157"/>
                <a:gd name="T51" fmla="*/ 0 h 100"/>
                <a:gd name="T52" fmla="*/ 0 w 157"/>
                <a:gd name="T53" fmla="*/ 0 h 100"/>
                <a:gd name="T54" fmla="*/ 0 w 157"/>
                <a:gd name="T55" fmla="*/ 0 h 100"/>
                <a:gd name="T56" fmla="*/ 0 w 157"/>
                <a:gd name="T57" fmla="*/ 0 h 100"/>
                <a:gd name="T58" fmla="*/ 0 w 157"/>
                <a:gd name="T59" fmla="*/ 0 h 100"/>
                <a:gd name="T60" fmla="*/ 0 w 157"/>
                <a:gd name="T61" fmla="*/ 0 h 100"/>
                <a:gd name="T62" fmla="*/ 0 w 157"/>
                <a:gd name="T63" fmla="*/ 0 h 100"/>
                <a:gd name="T64" fmla="*/ 0 w 157"/>
                <a:gd name="T65" fmla="*/ 0 h 100"/>
                <a:gd name="T66" fmla="*/ 0 w 157"/>
                <a:gd name="T67" fmla="*/ 0 h 100"/>
                <a:gd name="T68" fmla="*/ 0 w 157"/>
                <a:gd name="T69" fmla="*/ 0 h 100"/>
                <a:gd name="T70" fmla="*/ 0 w 157"/>
                <a:gd name="T71" fmla="*/ 0 h 100"/>
                <a:gd name="T72" fmla="*/ 0 w 157"/>
                <a:gd name="T73" fmla="*/ 0 h 100"/>
                <a:gd name="T74" fmla="*/ 0 w 157"/>
                <a:gd name="T75" fmla="*/ 0 h 100"/>
                <a:gd name="T76" fmla="*/ 0 w 157"/>
                <a:gd name="T77" fmla="*/ 0 h 100"/>
                <a:gd name="T78" fmla="*/ 0 w 157"/>
                <a:gd name="T79" fmla="*/ 0 h 100"/>
                <a:gd name="T80" fmla="*/ 0 w 157"/>
                <a:gd name="T81" fmla="*/ 0 h 100"/>
                <a:gd name="T82" fmla="*/ 1 w 157"/>
                <a:gd name="T83" fmla="*/ 0 h 100"/>
                <a:gd name="T84" fmla="*/ 1 w 157"/>
                <a:gd name="T85" fmla="*/ 0 h 100"/>
                <a:gd name="T86" fmla="*/ 1 w 157"/>
                <a:gd name="T87" fmla="*/ 0 h 100"/>
                <a:gd name="T88" fmla="*/ 1 w 157"/>
                <a:gd name="T89" fmla="*/ 0 h 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7"/>
                <a:gd name="T136" fmla="*/ 0 h 100"/>
                <a:gd name="T137" fmla="*/ 157 w 157"/>
                <a:gd name="T138" fmla="*/ 100 h 1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7" h="100">
                  <a:moveTo>
                    <a:pt x="157" y="100"/>
                  </a:moveTo>
                  <a:lnTo>
                    <a:pt x="149" y="97"/>
                  </a:lnTo>
                  <a:lnTo>
                    <a:pt x="135" y="95"/>
                  </a:lnTo>
                  <a:lnTo>
                    <a:pt x="118" y="93"/>
                  </a:lnTo>
                  <a:lnTo>
                    <a:pt x="99" y="93"/>
                  </a:lnTo>
                  <a:lnTo>
                    <a:pt x="82" y="93"/>
                  </a:lnTo>
                  <a:lnTo>
                    <a:pt x="65" y="93"/>
                  </a:lnTo>
                  <a:lnTo>
                    <a:pt x="52" y="93"/>
                  </a:lnTo>
                  <a:lnTo>
                    <a:pt x="44" y="92"/>
                  </a:lnTo>
                  <a:lnTo>
                    <a:pt x="35" y="82"/>
                  </a:lnTo>
                  <a:lnTo>
                    <a:pt x="32" y="63"/>
                  </a:lnTo>
                  <a:lnTo>
                    <a:pt x="30" y="42"/>
                  </a:lnTo>
                  <a:lnTo>
                    <a:pt x="28" y="25"/>
                  </a:lnTo>
                  <a:lnTo>
                    <a:pt x="23" y="22"/>
                  </a:lnTo>
                  <a:lnTo>
                    <a:pt x="17" y="20"/>
                  </a:lnTo>
                  <a:lnTo>
                    <a:pt x="8" y="15"/>
                  </a:lnTo>
                  <a:lnTo>
                    <a:pt x="0" y="11"/>
                  </a:lnTo>
                  <a:lnTo>
                    <a:pt x="11" y="10"/>
                  </a:lnTo>
                  <a:lnTo>
                    <a:pt x="24" y="7"/>
                  </a:lnTo>
                  <a:lnTo>
                    <a:pt x="37" y="4"/>
                  </a:lnTo>
                  <a:lnTo>
                    <a:pt x="49" y="1"/>
                  </a:lnTo>
                  <a:lnTo>
                    <a:pt x="62" y="0"/>
                  </a:lnTo>
                  <a:lnTo>
                    <a:pt x="74" y="0"/>
                  </a:lnTo>
                  <a:lnTo>
                    <a:pt x="82" y="1"/>
                  </a:lnTo>
                  <a:lnTo>
                    <a:pt x="89" y="7"/>
                  </a:lnTo>
                  <a:lnTo>
                    <a:pt x="95" y="21"/>
                  </a:lnTo>
                  <a:lnTo>
                    <a:pt x="91" y="35"/>
                  </a:lnTo>
                  <a:lnTo>
                    <a:pt x="81" y="46"/>
                  </a:lnTo>
                  <a:lnTo>
                    <a:pt x="64" y="54"/>
                  </a:lnTo>
                  <a:lnTo>
                    <a:pt x="61" y="45"/>
                  </a:lnTo>
                  <a:lnTo>
                    <a:pt x="57" y="35"/>
                  </a:lnTo>
                  <a:lnTo>
                    <a:pt x="54" y="28"/>
                  </a:lnTo>
                  <a:lnTo>
                    <a:pt x="49" y="22"/>
                  </a:lnTo>
                  <a:lnTo>
                    <a:pt x="49" y="42"/>
                  </a:lnTo>
                  <a:lnTo>
                    <a:pt x="49" y="61"/>
                  </a:lnTo>
                  <a:lnTo>
                    <a:pt x="51" y="73"/>
                  </a:lnTo>
                  <a:lnTo>
                    <a:pt x="57" y="79"/>
                  </a:lnTo>
                  <a:lnTo>
                    <a:pt x="64" y="79"/>
                  </a:lnTo>
                  <a:lnTo>
                    <a:pt x="75" y="79"/>
                  </a:lnTo>
                  <a:lnTo>
                    <a:pt x="89" y="79"/>
                  </a:lnTo>
                  <a:lnTo>
                    <a:pt x="103" y="80"/>
                  </a:lnTo>
                  <a:lnTo>
                    <a:pt x="119" y="83"/>
                  </a:lnTo>
                  <a:lnTo>
                    <a:pt x="135" y="86"/>
                  </a:lnTo>
                  <a:lnTo>
                    <a:pt x="147" y="92"/>
                  </a:lnTo>
                  <a:lnTo>
                    <a:pt x="157" y="100"/>
                  </a:lnTo>
                  <a:close/>
                </a:path>
              </a:pathLst>
            </a:custGeom>
            <a:solidFill>
              <a:srgbClr val="3399FF"/>
            </a:solidFill>
            <a:ln w="9525">
              <a:noFill/>
              <a:round/>
              <a:headEnd/>
              <a:tailEnd/>
            </a:ln>
          </p:spPr>
          <p:txBody>
            <a:bodyPr/>
            <a:lstStyle/>
            <a:p>
              <a:endParaRPr lang="zh-CN" altLang="en-US"/>
            </a:p>
          </p:txBody>
        </p:sp>
        <p:sp>
          <p:nvSpPr>
            <p:cNvPr id="24637" name="Freeform 114"/>
            <p:cNvSpPr>
              <a:spLocks/>
            </p:cNvSpPr>
            <p:nvPr/>
          </p:nvSpPr>
          <p:spPr bwMode="auto">
            <a:xfrm>
              <a:off x="3508" y="2592"/>
              <a:ext cx="42" cy="90"/>
            </a:xfrm>
            <a:custGeom>
              <a:avLst/>
              <a:gdLst>
                <a:gd name="T0" fmla="*/ 0 w 126"/>
                <a:gd name="T1" fmla="*/ 1 h 271"/>
                <a:gd name="T2" fmla="*/ 0 w 126"/>
                <a:gd name="T3" fmla="*/ 1 h 271"/>
                <a:gd name="T4" fmla="*/ 0 w 126"/>
                <a:gd name="T5" fmla="*/ 1 h 271"/>
                <a:gd name="T6" fmla="*/ 0 w 126"/>
                <a:gd name="T7" fmla="*/ 1 h 271"/>
                <a:gd name="T8" fmla="*/ 0 w 126"/>
                <a:gd name="T9" fmla="*/ 1 h 271"/>
                <a:gd name="T10" fmla="*/ 0 w 126"/>
                <a:gd name="T11" fmla="*/ 1 h 271"/>
                <a:gd name="T12" fmla="*/ 0 w 126"/>
                <a:gd name="T13" fmla="*/ 1 h 271"/>
                <a:gd name="T14" fmla="*/ 0 w 126"/>
                <a:gd name="T15" fmla="*/ 1 h 271"/>
                <a:gd name="T16" fmla="*/ 0 w 126"/>
                <a:gd name="T17" fmla="*/ 1 h 271"/>
                <a:gd name="T18" fmla="*/ 0 w 126"/>
                <a:gd name="T19" fmla="*/ 1 h 271"/>
                <a:gd name="T20" fmla="*/ 0 w 126"/>
                <a:gd name="T21" fmla="*/ 1 h 271"/>
                <a:gd name="T22" fmla="*/ 0 w 126"/>
                <a:gd name="T23" fmla="*/ 1 h 271"/>
                <a:gd name="T24" fmla="*/ 0 w 126"/>
                <a:gd name="T25" fmla="*/ 1 h 271"/>
                <a:gd name="T26" fmla="*/ 0 w 126"/>
                <a:gd name="T27" fmla="*/ 1 h 271"/>
                <a:gd name="T28" fmla="*/ 0 w 126"/>
                <a:gd name="T29" fmla="*/ 1 h 271"/>
                <a:gd name="T30" fmla="*/ 0 w 126"/>
                <a:gd name="T31" fmla="*/ 1 h 271"/>
                <a:gd name="T32" fmla="*/ 0 w 126"/>
                <a:gd name="T33" fmla="*/ 1 h 271"/>
                <a:gd name="T34" fmla="*/ 0 w 126"/>
                <a:gd name="T35" fmla="*/ 1 h 271"/>
                <a:gd name="T36" fmla="*/ 0 w 126"/>
                <a:gd name="T37" fmla="*/ 1 h 271"/>
                <a:gd name="T38" fmla="*/ 0 w 126"/>
                <a:gd name="T39" fmla="*/ 1 h 271"/>
                <a:gd name="T40" fmla="*/ 0 w 126"/>
                <a:gd name="T41" fmla="*/ 1 h 271"/>
                <a:gd name="T42" fmla="*/ 0 w 126"/>
                <a:gd name="T43" fmla="*/ 1 h 271"/>
                <a:gd name="T44" fmla="*/ 0 w 126"/>
                <a:gd name="T45" fmla="*/ 0 h 271"/>
                <a:gd name="T46" fmla="*/ 0 w 126"/>
                <a:gd name="T47" fmla="*/ 0 h 271"/>
                <a:gd name="T48" fmla="*/ 0 w 126"/>
                <a:gd name="T49" fmla="*/ 0 h 271"/>
                <a:gd name="T50" fmla="*/ 0 w 126"/>
                <a:gd name="T51" fmla="*/ 0 h 271"/>
                <a:gd name="T52" fmla="*/ 0 w 126"/>
                <a:gd name="T53" fmla="*/ 0 h 271"/>
                <a:gd name="T54" fmla="*/ 0 w 126"/>
                <a:gd name="T55" fmla="*/ 0 h 271"/>
                <a:gd name="T56" fmla="*/ 0 w 126"/>
                <a:gd name="T57" fmla="*/ 0 h 271"/>
                <a:gd name="T58" fmla="*/ 0 w 126"/>
                <a:gd name="T59" fmla="*/ 0 h 271"/>
                <a:gd name="T60" fmla="*/ 0 w 126"/>
                <a:gd name="T61" fmla="*/ 0 h 271"/>
                <a:gd name="T62" fmla="*/ 0 w 126"/>
                <a:gd name="T63" fmla="*/ 0 h 271"/>
                <a:gd name="T64" fmla="*/ 0 w 126"/>
                <a:gd name="T65" fmla="*/ 0 h 271"/>
                <a:gd name="T66" fmla="*/ 0 w 126"/>
                <a:gd name="T67" fmla="*/ 0 h 271"/>
                <a:gd name="T68" fmla="*/ 0 w 126"/>
                <a:gd name="T69" fmla="*/ 0 h 271"/>
                <a:gd name="T70" fmla="*/ 0 w 126"/>
                <a:gd name="T71" fmla="*/ 1 h 271"/>
                <a:gd name="T72" fmla="*/ 1 w 126"/>
                <a:gd name="T73" fmla="*/ 1 h 271"/>
                <a:gd name="T74" fmla="*/ 1 w 126"/>
                <a:gd name="T75" fmla="*/ 1 h 271"/>
                <a:gd name="T76" fmla="*/ 1 w 126"/>
                <a:gd name="T77" fmla="*/ 1 h 271"/>
                <a:gd name="T78" fmla="*/ 1 w 126"/>
                <a:gd name="T79" fmla="*/ 1 h 271"/>
                <a:gd name="T80" fmla="*/ 0 w 126"/>
                <a:gd name="T81" fmla="*/ 1 h 271"/>
                <a:gd name="T82" fmla="*/ 0 w 126"/>
                <a:gd name="T83" fmla="*/ 1 h 271"/>
                <a:gd name="T84" fmla="*/ 0 w 126"/>
                <a:gd name="T85" fmla="*/ 1 h 271"/>
                <a:gd name="T86" fmla="*/ 0 w 126"/>
                <a:gd name="T87" fmla="*/ 1 h 271"/>
                <a:gd name="T88" fmla="*/ 0 w 126"/>
                <a:gd name="T89" fmla="*/ 1 h 271"/>
                <a:gd name="T90" fmla="*/ 0 w 126"/>
                <a:gd name="T91" fmla="*/ 1 h 271"/>
                <a:gd name="T92" fmla="*/ 0 w 126"/>
                <a:gd name="T93" fmla="*/ 1 h 271"/>
                <a:gd name="T94" fmla="*/ 0 w 126"/>
                <a:gd name="T95" fmla="*/ 1 h 271"/>
                <a:gd name="T96" fmla="*/ 0 w 126"/>
                <a:gd name="T97" fmla="*/ 1 h 2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6"/>
                <a:gd name="T148" fmla="*/ 0 h 271"/>
                <a:gd name="T149" fmla="*/ 126 w 126"/>
                <a:gd name="T150" fmla="*/ 271 h 2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6" h="271">
                  <a:moveTo>
                    <a:pt x="48" y="271"/>
                  </a:moveTo>
                  <a:lnTo>
                    <a:pt x="37" y="262"/>
                  </a:lnTo>
                  <a:lnTo>
                    <a:pt x="33" y="247"/>
                  </a:lnTo>
                  <a:lnTo>
                    <a:pt x="33" y="232"/>
                  </a:lnTo>
                  <a:lnTo>
                    <a:pt x="38" y="220"/>
                  </a:lnTo>
                  <a:lnTo>
                    <a:pt x="37" y="214"/>
                  </a:lnTo>
                  <a:lnTo>
                    <a:pt x="36" y="204"/>
                  </a:lnTo>
                  <a:lnTo>
                    <a:pt x="33" y="196"/>
                  </a:lnTo>
                  <a:lnTo>
                    <a:pt x="30" y="187"/>
                  </a:lnTo>
                  <a:lnTo>
                    <a:pt x="23" y="191"/>
                  </a:lnTo>
                  <a:lnTo>
                    <a:pt x="16" y="194"/>
                  </a:lnTo>
                  <a:lnTo>
                    <a:pt x="9" y="196"/>
                  </a:lnTo>
                  <a:lnTo>
                    <a:pt x="0" y="197"/>
                  </a:lnTo>
                  <a:lnTo>
                    <a:pt x="11" y="188"/>
                  </a:lnTo>
                  <a:lnTo>
                    <a:pt x="26" y="181"/>
                  </a:lnTo>
                  <a:lnTo>
                    <a:pt x="38" y="173"/>
                  </a:lnTo>
                  <a:lnTo>
                    <a:pt x="53" y="166"/>
                  </a:lnTo>
                  <a:lnTo>
                    <a:pt x="67" y="160"/>
                  </a:lnTo>
                  <a:lnTo>
                    <a:pt x="81" y="156"/>
                  </a:lnTo>
                  <a:lnTo>
                    <a:pt x="95" y="153"/>
                  </a:lnTo>
                  <a:lnTo>
                    <a:pt x="108" y="152"/>
                  </a:lnTo>
                  <a:lnTo>
                    <a:pt x="104" y="137"/>
                  </a:lnTo>
                  <a:lnTo>
                    <a:pt x="98" y="118"/>
                  </a:lnTo>
                  <a:lnTo>
                    <a:pt x="91" y="95"/>
                  </a:lnTo>
                  <a:lnTo>
                    <a:pt x="85" y="71"/>
                  </a:lnTo>
                  <a:lnTo>
                    <a:pt x="78" y="48"/>
                  </a:lnTo>
                  <a:lnTo>
                    <a:pt x="72" y="27"/>
                  </a:lnTo>
                  <a:lnTo>
                    <a:pt x="67" y="10"/>
                  </a:lnTo>
                  <a:lnTo>
                    <a:pt x="64" y="0"/>
                  </a:lnTo>
                  <a:lnTo>
                    <a:pt x="70" y="14"/>
                  </a:lnTo>
                  <a:lnTo>
                    <a:pt x="77" y="31"/>
                  </a:lnTo>
                  <a:lnTo>
                    <a:pt x="85" y="52"/>
                  </a:lnTo>
                  <a:lnTo>
                    <a:pt x="95" y="75"/>
                  </a:lnTo>
                  <a:lnTo>
                    <a:pt x="104" y="96"/>
                  </a:lnTo>
                  <a:lnTo>
                    <a:pt x="111" y="116"/>
                  </a:lnTo>
                  <a:lnTo>
                    <a:pt x="118" y="132"/>
                  </a:lnTo>
                  <a:lnTo>
                    <a:pt x="122" y="142"/>
                  </a:lnTo>
                  <a:lnTo>
                    <a:pt x="126" y="153"/>
                  </a:lnTo>
                  <a:lnTo>
                    <a:pt x="126" y="163"/>
                  </a:lnTo>
                  <a:lnTo>
                    <a:pt x="122" y="173"/>
                  </a:lnTo>
                  <a:lnTo>
                    <a:pt x="112" y="180"/>
                  </a:lnTo>
                  <a:lnTo>
                    <a:pt x="105" y="186"/>
                  </a:lnTo>
                  <a:lnTo>
                    <a:pt x="94" y="193"/>
                  </a:lnTo>
                  <a:lnTo>
                    <a:pt x="81" y="203"/>
                  </a:lnTo>
                  <a:lnTo>
                    <a:pt x="68" y="214"/>
                  </a:lnTo>
                  <a:lnTo>
                    <a:pt x="57" y="227"/>
                  </a:lnTo>
                  <a:lnTo>
                    <a:pt x="48" y="241"/>
                  </a:lnTo>
                  <a:lnTo>
                    <a:pt x="45" y="255"/>
                  </a:lnTo>
                  <a:lnTo>
                    <a:pt x="48" y="271"/>
                  </a:lnTo>
                  <a:close/>
                </a:path>
              </a:pathLst>
            </a:custGeom>
            <a:solidFill>
              <a:srgbClr val="3399FF"/>
            </a:solidFill>
            <a:ln w="9525">
              <a:noFill/>
              <a:round/>
              <a:headEnd/>
              <a:tailEnd/>
            </a:ln>
          </p:spPr>
          <p:txBody>
            <a:bodyPr/>
            <a:lstStyle/>
            <a:p>
              <a:endParaRPr lang="zh-CN" altLang="en-US"/>
            </a:p>
          </p:txBody>
        </p:sp>
        <p:sp>
          <p:nvSpPr>
            <p:cNvPr id="24638" name="Freeform 115"/>
            <p:cNvSpPr>
              <a:spLocks/>
            </p:cNvSpPr>
            <p:nvPr/>
          </p:nvSpPr>
          <p:spPr bwMode="auto">
            <a:xfrm>
              <a:off x="3417" y="2608"/>
              <a:ext cx="76" cy="74"/>
            </a:xfrm>
            <a:custGeom>
              <a:avLst/>
              <a:gdLst>
                <a:gd name="T0" fmla="*/ 1 w 228"/>
                <a:gd name="T1" fmla="*/ 1 h 223"/>
                <a:gd name="T2" fmla="*/ 1 w 228"/>
                <a:gd name="T3" fmla="*/ 1 h 223"/>
                <a:gd name="T4" fmla="*/ 1 w 228"/>
                <a:gd name="T5" fmla="*/ 1 h 223"/>
                <a:gd name="T6" fmla="*/ 1 w 228"/>
                <a:gd name="T7" fmla="*/ 1 h 223"/>
                <a:gd name="T8" fmla="*/ 1 w 228"/>
                <a:gd name="T9" fmla="*/ 1 h 223"/>
                <a:gd name="T10" fmla="*/ 1 w 228"/>
                <a:gd name="T11" fmla="*/ 1 h 223"/>
                <a:gd name="T12" fmla="*/ 1 w 228"/>
                <a:gd name="T13" fmla="*/ 1 h 223"/>
                <a:gd name="T14" fmla="*/ 1 w 228"/>
                <a:gd name="T15" fmla="*/ 1 h 223"/>
                <a:gd name="T16" fmla="*/ 1 w 228"/>
                <a:gd name="T17" fmla="*/ 1 h 223"/>
                <a:gd name="T18" fmla="*/ 1 w 228"/>
                <a:gd name="T19" fmla="*/ 1 h 223"/>
                <a:gd name="T20" fmla="*/ 1 w 228"/>
                <a:gd name="T21" fmla="*/ 1 h 223"/>
                <a:gd name="T22" fmla="*/ 0 w 228"/>
                <a:gd name="T23" fmla="*/ 1 h 223"/>
                <a:gd name="T24" fmla="*/ 0 w 228"/>
                <a:gd name="T25" fmla="*/ 1 h 223"/>
                <a:gd name="T26" fmla="*/ 0 w 228"/>
                <a:gd name="T27" fmla="*/ 1 h 223"/>
                <a:gd name="T28" fmla="*/ 0 w 228"/>
                <a:gd name="T29" fmla="*/ 1 h 223"/>
                <a:gd name="T30" fmla="*/ 0 w 228"/>
                <a:gd name="T31" fmla="*/ 1 h 223"/>
                <a:gd name="T32" fmla="*/ 0 w 228"/>
                <a:gd name="T33" fmla="*/ 1 h 223"/>
                <a:gd name="T34" fmla="*/ 0 w 228"/>
                <a:gd name="T35" fmla="*/ 1 h 223"/>
                <a:gd name="T36" fmla="*/ 0 w 228"/>
                <a:gd name="T37" fmla="*/ 1 h 223"/>
                <a:gd name="T38" fmla="*/ 0 w 228"/>
                <a:gd name="T39" fmla="*/ 1 h 223"/>
                <a:gd name="T40" fmla="*/ 0 w 228"/>
                <a:gd name="T41" fmla="*/ 1 h 223"/>
                <a:gd name="T42" fmla="*/ 0 w 228"/>
                <a:gd name="T43" fmla="*/ 1 h 223"/>
                <a:gd name="T44" fmla="*/ 0 w 228"/>
                <a:gd name="T45" fmla="*/ 1 h 223"/>
                <a:gd name="T46" fmla="*/ 0 w 228"/>
                <a:gd name="T47" fmla="*/ 1 h 223"/>
                <a:gd name="T48" fmla="*/ 0 w 228"/>
                <a:gd name="T49" fmla="*/ 1 h 223"/>
                <a:gd name="T50" fmla="*/ 0 w 228"/>
                <a:gd name="T51" fmla="*/ 1 h 223"/>
                <a:gd name="T52" fmla="*/ 0 w 228"/>
                <a:gd name="T53" fmla="*/ 1 h 223"/>
                <a:gd name="T54" fmla="*/ 0 w 228"/>
                <a:gd name="T55" fmla="*/ 1 h 223"/>
                <a:gd name="T56" fmla="*/ 0 w 228"/>
                <a:gd name="T57" fmla="*/ 0 h 223"/>
                <a:gd name="T58" fmla="*/ 0 w 228"/>
                <a:gd name="T59" fmla="*/ 0 h 223"/>
                <a:gd name="T60" fmla="*/ 0 w 228"/>
                <a:gd name="T61" fmla="*/ 0 h 223"/>
                <a:gd name="T62" fmla="*/ 0 w 228"/>
                <a:gd name="T63" fmla="*/ 0 h 223"/>
                <a:gd name="T64" fmla="*/ 0 w 228"/>
                <a:gd name="T65" fmla="*/ 0 h 223"/>
                <a:gd name="T66" fmla="*/ 0 w 228"/>
                <a:gd name="T67" fmla="*/ 0 h 223"/>
                <a:gd name="T68" fmla="*/ 0 w 228"/>
                <a:gd name="T69" fmla="*/ 0 h 223"/>
                <a:gd name="T70" fmla="*/ 0 w 228"/>
                <a:gd name="T71" fmla="*/ 0 h 223"/>
                <a:gd name="T72" fmla="*/ 0 w 228"/>
                <a:gd name="T73" fmla="*/ 0 h 223"/>
                <a:gd name="T74" fmla="*/ 0 w 228"/>
                <a:gd name="T75" fmla="*/ 0 h 223"/>
                <a:gd name="T76" fmla="*/ 0 w 228"/>
                <a:gd name="T77" fmla="*/ 0 h 223"/>
                <a:gd name="T78" fmla="*/ 1 w 228"/>
                <a:gd name="T79" fmla="*/ 0 h 223"/>
                <a:gd name="T80" fmla="*/ 1 w 228"/>
                <a:gd name="T81" fmla="*/ 0 h 223"/>
                <a:gd name="T82" fmla="*/ 1 w 228"/>
                <a:gd name="T83" fmla="*/ 0 h 223"/>
                <a:gd name="T84" fmla="*/ 1 w 228"/>
                <a:gd name="T85" fmla="*/ 0 h 223"/>
                <a:gd name="T86" fmla="*/ 1 w 228"/>
                <a:gd name="T87" fmla="*/ 0 h 223"/>
                <a:gd name="T88" fmla="*/ 1 w 228"/>
                <a:gd name="T89" fmla="*/ 0 h 223"/>
                <a:gd name="T90" fmla="*/ 1 w 228"/>
                <a:gd name="T91" fmla="*/ 0 h 223"/>
                <a:gd name="T92" fmla="*/ 1 w 228"/>
                <a:gd name="T93" fmla="*/ 0 h 223"/>
                <a:gd name="T94" fmla="*/ 1 w 228"/>
                <a:gd name="T95" fmla="*/ 0 h 223"/>
                <a:gd name="T96" fmla="*/ 1 w 228"/>
                <a:gd name="T97" fmla="*/ 1 h 223"/>
                <a:gd name="T98" fmla="*/ 1 w 228"/>
                <a:gd name="T99" fmla="*/ 1 h 223"/>
                <a:gd name="T100" fmla="*/ 1 w 228"/>
                <a:gd name="T101" fmla="*/ 1 h 223"/>
                <a:gd name="T102" fmla="*/ 1 w 228"/>
                <a:gd name="T103" fmla="*/ 1 h 223"/>
                <a:gd name="T104" fmla="*/ 1 w 228"/>
                <a:gd name="T105" fmla="*/ 1 h 2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223"/>
                <a:gd name="T161" fmla="*/ 228 w 228"/>
                <a:gd name="T162" fmla="*/ 223 h 2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223">
                  <a:moveTo>
                    <a:pt x="228" y="152"/>
                  </a:moveTo>
                  <a:lnTo>
                    <a:pt x="217" y="155"/>
                  </a:lnTo>
                  <a:lnTo>
                    <a:pt x="205" y="160"/>
                  </a:lnTo>
                  <a:lnTo>
                    <a:pt x="191" y="169"/>
                  </a:lnTo>
                  <a:lnTo>
                    <a:pt x="178" y="179"/>
                  </a:lnTo>
                  <a:lnTo>
                    <a:pt x="166" y="189"/>
                  </a:lnTo>
                  <a:lnTo>
                    <a:pt x="154" y="199"/>
                  </a:lnTo>
                  <a:lnTo>
                    <a:pt x="146" y="207"/>
                  </a:lnTo>
                  <a:lnTo>
                    <a:pt x="139" y="213"/>
                  </a:lnTo>
                  <a:lnTo>
                    <a:pt x="133" y="217"/>
                  </a:lnTo>
                  <a:lnTo>
                    <a:pt x="126" y="220"/>
                  </a:lnTo>
                  <a:lnTo>
                    <a:pt x="119" y="221"/>
                  </a:lnTo>
                  <a:lnTo>
                    <a:pt x="112" y="223"/>
                  </a:lnTo>
                  <a:lnTo>
                    <a:pt x="103" y="223"/>
                  </a:lnTo>
                  <a:lnTo>
                    <a:pt x="93" y="223"/>
                  </a:lnTo>
                  <a:lnTo>
                    <a:pt x="85" y="221"/>
                  </a:lnTo>
                  <a:lnTo>
                    <a:pt x="75" y="220"/>
                  </a:lnTo>
                  <a:lnTo>
                    <a:pt x="66" y="218"/>
                  </a:lnTo>
                  <a:lnTo>
                    <a:pt x="58" y="217"/>
                  </a:lnTo>
                  <a:lnTo>
                    <a:pt x="49" y="217"/>
                  </a:lnTo>
                  <a:lnTo>
                    <a:pt x="41" y="217"/>
                  </a:lnTo>
                  <a:lnTo>
                    <a:pt x="31" y="218"/>
                  </a:lnTo>
                  <a:lnTo>
                    <a:pt x="22" y="220"/>
                  </a:lnTo>
                  <a:lnTo>
                    <a:pt x="11" y="221"/>
                  </a:lnTo>
                  <a:lnTo>
                    <a:pt x="0" y="223"/>
                  </a:lnTo>
                  <a:lnTo>
                    <a:pt x="12" y="203"/>
                  </a:lnTo>
                  <a:lnTo>
                    <a:pt x="28" y="176"/>
                  </a:lnTo>
                  <a:lnTo>
                    <a:pt x="44" y="145"/>
                  </a:lnTo>
                  <a:lnTo>
                    <a:pt x="59" y="111"/>
                  </a:lnTo>
                  <a:lnTo>
                    <a:pt x="75" y="78"/>
                  </a:lnTo>
                  <a:lnTo>
                    <a:pt x="88" y="50"/>
                  </a:lnTo>
                  <a:lnTo>
                    <a:pt x="98" y="27"/>
                  </a:lnTo>
                  <a:lnTo>
                    <a:pt x="105" y="13"/>
                  </a:lnTo>
                  <a:lnTo>
                    <a:pt x="103" y="9"/>
                  </a:lnTo>
                  <a:lnTo>
                    <a:pt x="100" y="6"/>
                  </a:lnTo>
                  <a:lnTo>
                    <a:pt x="99" y="3"/>
                  </a:lnTo>
                  <a:lnTo>
                    <a:pt x="96" y="0"/>
                  </a:lnTo>
                  <a:lnTo>
                    <a:pt x="105" y="7"/>
                  </a:lnTo>
                  <a:lnTo>
                    <a:pt x="115" y="16"/>
                  </a:lnTo>
                  <a:lnTo>
                    <a:pt x="123" y="24"/>
                  </a:lnTo>
                  <a:lnTo>
                    <a:pt x="133" y="34"/>
                  </a:lnTo>
                  <a:lnTo>
                    <a:pt x="142" y="44"/>
                  </a:lnTo>
                  <a:lnTo>
                    <a:pt x="150" y="55"/>
                  </a:lnTo>
                  <a:lnTo>
                    <a:pt x="157" y="67"/>
                  </a:lnTo>
                  <a:lnTo>
                    <a:pt x="164" y="78"/>
                  </a:lnTo>
                  <a:lnTo>
                    <a:pt x="170" y="89"/>
                  </a:lnTo>
                  <a:lnTo>
                    <a:pt x="177" y="101"/>
                  </a:lnTo>
                  <a:lnTo>
                    <a:pt x="184" y="112"/>
                  </a:lnTo>
                  <a:lnTo>
                    <a:pt x="191" y="123"/>
                  </a:lnTo>
                  <a:lnTo>
                    <a:pt x="198" y="132"/>
                  </a:lnTo>
                  <a:lnTo>
                    <a:pt x="208" y="140"/>
                  </a:lnTo>
                  <a:lnTo>
                    <a:pt x="217" y="148"/>
                  </a:lnTo>
                  <a:lnTo>
                    <a:pt x="228" y="152"/>
                  </a:lnTo>
                  <a:close/>
                </a:path>
              </a:pathLst>
            </a:custGeom>
            <a:solidFill>
              <a:srgbClr val="3399FF"/>
            </a:solidFill>
            <a:ln w="9525">
              <a:noFill/>
              <a:round/>
              <a:headEnd/>
              <a:tailEnd/>
            </a:ln>
          </p:spPr>
          <p:txBody>
            <a:bodyPr/>
            <a:lstStyle/>
            <a:p>
              <a:endParaRPr lang="zh-CN" altLang="en-US"/>
            </a:p>
          </p:txBody>
        </p:sp>
        <p:sp>
          <p:nvSpPr>
            <p:cNvPr id="24639" name="Freeform 116"/>
            <p:cNvSpPr>
              <a:spLocks/>
            </p:cNvSpPr>
            <p:nvPr/>
          </p:nvSpPr>
          <p:spPr bwMode="auto">
            <a:xfrm>
              <a:off x="3358" y="2594"/>
              <a:ext cx="94" cy="49"/>
            </a:xfrm>
            <a:custGeom>
              <a:avLst/>
              <a:gdLst>
                <a:gd name="T0" fmla="*/ 1 w 283"/>
                <a:gd name="T1" fmla="*/ 0 h 148"/>
                <a:gd name="T2" fmla="*/ 1 w 283"/>
                <a:gd name="T3" fmla="*/ 0 h 148"/>
                <a:gd name="T4" fmla="*/ 1 w 283"/>
                <a:gd name="T5" fmla="*/ 0 h 148"/>
                <a:gd name="T6" fmla="*/ 1 w 283"/>
                <a:gd name="T7" fmla="*/ 0 h 148"/>
                <a:gd name="T8" fmla="*/ 1 w 283"/>
                <a:gd name="T9" fmla="*/ 0 h 148"/>
                <a:gd name="T10" fmla="*/ 1 w 283"/>
                <a:gd name="T11" fmla="*/ 0 h 148"/>
                <a:gd name="T12" fmla="*/ 1 w 283"/>
                <a:gd name="T13" fmla="*/ 0 h 148"/>
                <a:gd name="T14" fmla="*/ 1 w 283"/>
                <a:gd name="T15" fmla="*/ 0 h 148"/>
                <a:gd name="T16" fmla="*/ 1 w 283"/>
                <a:gd name="T17" fmla="*/ 0 h 148"/>
                <a:gd name="T18" fmla="*/ 1 w 283"/>
                <a:gd name="T19" fmla="*/ 0 h 148"/>
                <a:gd name="T20" fmla="*/ 1 w 283"/>
                <a:gd name="T21" fmla="*/ 0 h 148"/>
                <a:gd name="T22" fmla="*/ 1 w 283"/>
                <a:gd name="T23" fmla="*/ 0 h 148"/>
                <a:gd name="T24" fmla="*/ 1 w 283"/>
                <a:gd name="T25" fmla="*/ 0 h 148"/>
                <a:gd name="T26" fmla="*/ 1 w 283"/>
                <a:gd name="T27" fmla="*/ 0 h 148"/>
                <a:gd name="T28" fmla="*/ 1 w 283"/>
                <a:gd name="T29" fmla="*/ 0 h 148"/>
                <a:gd name="T30" fmla="*/ 0 w 283"/>
                <a:gd name="T31" fmla="*/ 0 h 148"/>
                <a:gd name="T32" fmla="*/ 0 w 283"/>
                <a:gd name="T33" fmla="*/ 0 h 148"/>
                <a:gd name="T34" fmla="*/ 0 w 283"/>
                <a:gd name="T35" fmla="*/ 0 h 148"/>
                <a:gd name="T36" fmla="*/ 0 w 283"/>
                <a:gd name="T37" fmla="*/ 0 h 148"/>
                <a:gd name="T38" fmla="*/ 0 w 283"/>
                <a:gd name="T39" fmla="*/ 0 h 148"/>
                <a:gd name="T40" fmla="*/ 0 w 283"/>
                <a:gd name="T41" fmla="*/ 0 h 148"/>
                <a:gd name="T42" fmla="*/ 0 w 283"/>
                <a:gd name="T43" fmla="*/ 0 h 148"/>
                <a:gd name="T44" fmla="*/ 0 w 283"/>
                <a:gd name="T45" fmla="*/ 0 h 148"/>
                <a:gd name="T46" fmla="*/ 0 w 283"/>
                <a:gd name="T47" fmla="*/ 0 h 148"/>
                <a:gd name="T48" fmla="*/ 0 w 283"/>
                <a:gd name="T49" fmla="*/ 0 h 148"/>
                <a:gd name="T50" fmla="*/ 0 w 283"/>
                <a:gd name="T51" fmla="*/ 0 h 148"/>
                <a:gd name="T52" fmla="*/ 0 w 283"/>
                <a:gd name="T53" fmla="*/ 1 h 148"/>
                <a:gd name="T54" fmla="*/ 0 w 283"/>
                <a:gd name="T55" fmla="*/ 1 h 148"/>
                <a:gd name="T56" fmla="*/ 0 w 283"/>
                <a:gd name="T57" fmla="*/ 1 h 148"/>
                <a:gd name="T58" fmla="*/ 0 w 283"/>
                <a:gd name="T59" fmla="*/ 1 h 148"/>
                <a:gd name="T60" fmla="*/ 0 w 283"/>
                <a:gd name="T61" fmla="*/ 0 h 148"/>
                <a:gd name="T62" fmla="*/ 0 w 283"/>
                <a:gd name="T63" fmla="*/ 0 h 148"/>
                <a:gd name="T64" fmla="*/ 0 w 283"/>
                <a:gd name="T65" fmla="*/ 0 h 148"/>
                <a:gd name="T66" fmla="*/ 0 w 283"/>
                <a:gd name="T67" fmla="*/ 0 h 148"/>
                <a:gd name="T68" fmla="*/ 0 w 283"/>
                <a:gd name="T69" fmla="*/ 0 h 148"/>
                <a:gd name="T70" fmla="*/ 0 w 283"/>
                <a:gd name="T71" fmla="*/ 0 h 148"/>
                <a:gd name="T72" fmla="*/ 0 w 283"/>
                <a:gd name="T73" fmla="*/ 0 h 148"/>
                <a:gd name="T74" fmla="*/ 0 w 283"/>
                <a:gd name="T75" fmla="*/ 0 h 148"/>
                <a:gd name="T76" fmla="*/ 0 w 283"/>
                <a:gd name="T77" fmla="*/ 0 h 148"/>
                <a:gd name="T78" fmla="*/ 0 w 283"/>
                <a:gd name="T79" fmla="*/ 0 h 148"/>
                <a:gd name="T80" fmla="*/ 0 w 283"/>
                <a:gd name="T81" fmla="*/ 0 h 148"/>
                <a:gd name="T82" fmla="*/ 0 w 283"/>
                <a:gd name="T83" fmla="*/ 0 h 148"/>
                <a:gd name="T84" fmla="*/ 0 w 283"/>
                <a:gd name="T85" fmla="*/ 0 h 148"/>
                <a:gd name="T86" fmla="*/ 1 w 283"/>
                <a:gd name="T87" fmla="*/ 0 h 148"/>
                <a:gd name="T88" fmla="*/ 1 w 283"/>
                <a:gd name="T89" fmla="*/ 0 h 148"/>
                <a:gd name="T90" fmla="*/ 1 w 283"/>
                <a:gd name="T91" fmla="*/ 0 h 148"/>
                <a:gd name="T92" fmla="*/ 1 w 283"/>
                <a:gd name="T93" fmla="*/ 0 h 148"/>
                <a:gd name="T94" fmla="*/ 1 w 283"/>
                <a:gd name="T95" fmla="*/ 0 h 148"/>
                <a:gd name="T96" fmla="*/ 1 w 283"/>
                <a:gd name="T97" fmla="*/ 0 h 148"/>
                <a:gd name="T98" fmla="*/ 1 w 283"/>
                <a:gd name="T99" fmla="*/ 0 h 148"/>
                <a:gd name="T100" fmla="*/ 1 w 283"/>
                <a:gd name="T101" fmla="*/ 0 h 148"/>
                <a:gd name="T102" fmla="*/ 1 w 283"/>
                <a:gd name="T103" fmla="*/ 0 h 148"/>
                <a:gd name="T104" fmla="*/ 1 w 283"/>
                <a:gd name="T105" fmla="*/ 0 h 148"/>
                <a:gd name="T106" fmla="*/ 1 w 283"/>
                <a:gd name="T107" fmla="*/ 0 h 148"/>
                <a:gd name="T108" fmla="*/ 1 w 283"/>
                <a:gd name="T109" fmla="*/ 0 h 148"/>
                <a:gd name="T110" fmla="*/ 1 w 283"/>
                <a:gd name="T111" fmla="*/ 0 h 148"/>
                <a:gd name="T112" fmla="*/ 1 w 283"/>
                <a:gd name="T113" fmla="*/ 0 h 1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3"/>
                <a:gd name="T172" fmla="*/ 0 h 148"/>
                <a:gd name="T173" fmla="*/ 283 w 283"/>
                <a:gd name="T174" fmla="*/ 148 h 1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3" h="148">
                  <a:moveTo>
                    <a:pt x="283" y="55"/>
                  </a:moveTo>
                  <a:lnTo>
                    <a:pt x="274" y="41"/>
                  </a:lnTo>
                  <a:lnTo>
                    <a:pt x="266" y="29"/>
                  </a:lnTo>
                  <a:lnTo>
                    <a:pt x="256" y="21"/>
                  </a:lnTo>
                  <a:lnTo>
                    <a:pt x="247" y="15"/>
                  </a:lnTo>
                  <a:lnTo>
                    <a:pt x="237" y="12"/>
                  </a:lnTo>
                  <a:lnTo>
                    <a:pt x="227" y="11"/>
                  </a:lnTo>
                  <a:lnTo>
                    <a:pt x="217" y="9"/>
                  </a:lnTo>
                  <a:lnTo>
                    <a:pt x="205" y="11"/>
                  </a:lnTo>
                  <a:lnTo>
                    <a:pt x="192" y="14"/>
                  </a:lnTo>
                  <a:lnTo>
                    <a:pt x="178" y="18"/>
                  </a:lnTo>
                  <a:lnTo>
                    <a:pt x="164" y="24"/>
                  </a:lnTo>
                  <a:lnTo>
                    <a:pt x="149" y="31"/>
                  </a:lnTo>
                  <a:lnTo>
                    <a:pt x="137" y="39"/>
                  </a:lnTo>
                  <a:lnTo>
                    <a:pt x="124" y="48"/>
                  </a:lnTo>
                  <a:lnTo>
                    <a:pt x="112" y="56"/>
                  </a:lnTo>
                  <a:lnTo>
                    <a:pt x="103" y="65"/>
                  </a:lnTo>
                  <a:lnTo>
                    <a:pt x="94" y="72"/>
                  </a:lnTo>
                  <a:lnTo>
                    <a:pt x="84" y="79"/>
                  </a:lnTo>
                  <a:lnTo>
                    <a:pt x="76" y="86"/>
                  </a:lnTo>
                  <a:lnTo>
                    <a:pt x="66" y="92"/>
                  </a:lnTo>
                  <a:lnTo>
                    <a:pt x="57" y="97"/>
                  </a:lnTo>
                  <a:lnTo>
                    <a:pt x="49" y="102"/>
                  </a:lnTo>
                  <a:lnTo>
                    <a:pt x="40" y="104"/>
                  </a:lnTo>
                  <a:lnTo>
                    <a:pt x="33" y="106"/>
                  </a:lnTo>
                  <a:lnTo>
                    <a:pt x="29" y="112"/>
                  </a:lnTo>
                  <a:lnTo>
                    <a:pt x="27" y="123"/>
                  </a:lnTo>
                  <a:lnTo>
                    <a:pt x="27" y="136"/>
                  </a:lnTo>
                  <a:lnTo>
                    <a:pt x="27" y="148"/>
                  </a:lnTo>
                  <a:lnTo>
                    <a:pt x="9" y="133"/>
                  </a:lnTo>
                  <a:lnTo>
                    <a:pt x="0" y="117"/>
                  </a:lnTo>
                  <a:lnTo>
                    <a:pt x="0" y="106"/>
                  </a:lnTo>
                  <a:lnTo>
                    <a:pt x="12" y="96"/>
                  </a:lnTo>
                  <a:lnTo>
                    <a:pt x="20" y="92"/>
                  </a:lnTo>
                  <a:lnTo>
                    <a:pt x="32" y="87"/>
                  </a:lnTo>
                  <a:lnTo>
                    <a:pt x="43" y="83"/>
                  </a:lnTo>
                  <a:lnTo>
                    <a:pt x="54" y="78"/>
                  </a:lnTo>
                  <a:lnTo>
                    <a:pt x="66" y="72"/>
                  </a:lnTo>
                  <a:lnTo>
                    <a:pt x="77" y="66"/>
                  </a:lnTo>
                  <a:lnTo>
                    <a:pt x="86" y="62"/>
                  </a:lnTo>
                  <a:lnTo>
                    <a:pt x="94" y="56"/>
                  </a:lnTo>
                  <a:lnTo>
                    <a:pt x="103" y="49"/>
                  </a:lnTo>
                  <a:lnTo>
                    <a:pt x="115" y="42"/>
                  </a:lnTo>
                  <a:lnTo>
                    <a:pt x="128" y="32"/>
                  </a:lnTo>
                  <a:lnTo>
                    <a:pt x="144" y="24"/>
                  </a:lnTo>
                  <a:lnTo>
                    <a:pt x="159" y="14"/>
                  </a:lnTo>
                  <a:lnTo>
                    <a:pt x="173" y="7"/>
                  </a:lnTo>
                  <a:lnTo>
                    <a:pt x="189" y="2"/>
                  </a:lnTo>
                  <a:lnTo>
                    <a:pt x="202" y="0"/>
                  </a:lnTo>
                  <a:lnTo>
                    <a:pt x="213" y="0"/>
                  </a:lnTo>
                  <a:lnTo>
                    <a:pt x="225" y="1"/>
                  </a:lnTo>
                  <a:lnTo>
                    <a:pt x="234" y="4"/>
                  </a:lnTo>
                  <a:lnTo>
                    <a:pt x="244" y="8"/>
                  </a:lnTo>
                  <a:lnTo>
                    <a:pt x="253" y="15"/>
                  </a:lnTo>
                  <a:lnTo>
                    <a:pt x="263" y="25"/>
                  </a:lnTo>
                  <a:lnTo>
                    <a:pt x="273" y="38"/>
                  </a:lnTo>
                  <a:lnTo>
                    <a:pt x="283" y="55"/>
                  </a:lnTo>
                  <a:close/>
                </a:path>
              </a:pathLst>
            </a:custGeom>
            <a:solidFill>
              <a:srgbClr val="3399FF"/>
            </a:solidFill>
            <a:ln w="9525">
              <a:noFill/>
              <a:round/>
              <a:headEnd/>
              <a:tailEnd/>
            </a:ln>
          </p:spPr>
          <p:txBody>
            <a:bodyPr/>
            <a:lstStyle/>
            <a:p>
              <a:endParaRPr lang="zh-CN" altLang="en-US"/>
            </a:p>
          </p:txBody>
        </p:sp>
        <p:sp>
          <p:nvSpPr>
            <p:cNvPr id="24640" name="Freeform 117"/>
            <p:cNvSpPr>
              <a:spLocks/>
            </p:cNvSpPr>
            <p:nvPr/>
          </p:nvSpPr>
          <p:spPr bwMode="auto">
            <a:xfrm>
              <a:off x="3488" y="2389"/>
              <a:ext cx="96" cy="199"/>
            </a:xfrm>
            <a:custGeom>
              <a:avLst/>
              <a:gdLst>
                <a:gd name="T0" fmla="*/ 1 w 288"/>
                <a:gd name="T1" fmla="*/ 2 h 596"/>
                <a:gd name="T2" fmla="*/ 1 w 288"/>
                <a:gd name="T3" fmla="*/ 2 h 596"/>
                <a:gd name="T4" fmla="*/ 1 w 288"/>
                <a:gd name="T5" fmla="*/ 2 h 596"/>
                <a:gd name="T6" fmla="*/ 1 w 288"/>
                <a:gd name="T7" fmla="*/ 2 h 596"/>
                <a:gd name="T8" fmla="*/ 1 w 288"/>
                <a:gd name="T9" fmla="*/ 1 h 596"/>
                <a:gd name="T10" fmla="*/ 1 w 288"/>
                <a:gd name="T11" fmla="*/ 1 h 596"/>
                <a:gd name="T12" fmla="*/ 1 w 288"/>
                <a:gd name="T13" fmla="*/ 1 h 596"/>
                <a:gd name="T14" fmla="*/ 0 w 288"/>
                <a:gd name="T15" fmla="*/ 1 h 596"/>
                <a:gd name="T16" fmla="*/ 0 w 288"/>
                <a:gd name="T17" fmla="*/ 0 h 596"/>
                <a:gd name="T18" fmla="*/ 0 w 288"/>
                <a:gd name="T19" fmla="*/ 0 h 596"/>
                <a:gd name="T20" fmla="*/ 0 w 288"/>
                <a:gd name="T21" fmla="*/ 0 h 596"/>
                <a:gd name="T22" fmla="*/ 0 w 288"/>
                <a:gd name="T23" fmla="*/ 1 h 596"/>
                <a:gd name="T24" fmla="*/ 0 w 288"/>
                <a:gd name="T25" fmla="*/ 1 h 596"/>
                <a:gd name="T26" fmla="*/ 0 w 288"/>
                <a:gd name="T27" fmla="*/ 0 h 596"/>
                <a:gd name="T28" fmla="*/ 0 w 288"/>
                <a:gd name="T29" fmla="*/ 0 h 596"/>
                <a:gd name="T30" fmla="*/ 0 w 288"/>
                <a:gd name="T31" fmla="*/ 0 h 596"/>
                <a:gd name="T32" fmla="*/ 0 w 288"/>
                <a:gd name="T33" fmla="*/ 0 h 596"/>
                <a:gd name="T34" fmla="*/ 0 w 288"/>
                <a:gd name="T35" fmla="*/ 0 h 596"/>
                <a:gd name="T36" fmla="*/ 0 w 288"/>
                <a:gd name="T37" fmla="*/ 0 h 596"/>
                <a:gd name="T38" fmla="*/ 0 w 288"/>
                <a:gd name="T39" fmla="*/ 1 h 596"/>
                <a:gd name="T40" fmla="*/ 0 w 288"/>
                <a:gd name="T41" fmla="*/ 1 h 596"/>
                <a:gd name="T42" fmla="*/ 0 w 288"/>
                <a:gd name="T43" fmla="*/ 1 h 596"/>
                <a:gd name="T44" fmla="*/ 1 w 288"/>
                <a:gd name="T45" fmla="*/ 1 h 596"/>
                <a:gd name="T46" fmla="*/ 1 w 288"/>
                <a:gd name="T47" fmla="*/ 1 h 596"/>
                <a:gd name="T48" fmla="*/ 1 w 288"/>
                <a:gd name="T49" fmla="*/ 2 h 596"/>
                <a:gd name="T50" fmla="*/ 1 w 288"/>
                <a:gd name="T51" fmla="*/ 2 h 596"/>
                <a:gd name="T52" fmla="*/ 1 w 288"/>
                <a:gd name="T53" fmla="*/ 2 h 596"/>
                <a:gd name="T54" fmla="*/ 1 w 288"/>
                <a:gd name="T55" fmla="*/ 2 h 596"/>
                <a:gd name="T56" fmla="*/ 1 w 288"/>
                <a:gd name="T57" fmla="*/ 2 h 596"/>
                <a:gd name="T58" fmla="*/ 1 w 288"/>
                <a:gd name="T59" fmla="*/ 2 h 596"/>
                <a:gd name="T60" fmla="*/ 1 w 288"/>
                <a:gd name="T61" fmla="*/ 2 h 596"/>
                <a:gd name="T62" fmla="*/ 1 w 288"/>
                <a:gd name="T63" fmla="*/ 2 h 5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8"/>
                <a:gd name="T97" fmla="*/ 0 h 596"/>
                <a:gd name="T98" fmla="*/ 288 w 288"/>
                <a:gd name="T99" fmla="*/ 596 h 5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8" h="596">
                  <a:moveTo>
                    <a:pt x="288" y="596"/>
                  </a:moveTo>
                  <a:lnTo>
                    <a:pt x="278" y="560"/>
                  </a:lnTo>
                  <a:lnTo>
                    <a:pt x="267" y="529"/>
                  </a:lnTo>
                  <a:lnTo>
                    <a:pt x="259" y="502"/>
                  </a:lnTo>
                  <a:lnTo>
                    <a:pt x="250" y="482"/>
                  </a:lnTo>
                  <a:lnTo>
                    <a:pt x="242" y="464"/>
                  </a:lnTo>
                  <a:lnTo>
                    <a:pt x="229" y="441"/>
                  </a:lnTo>
                  <a:lnTo>
                    <a:pt x="216" y="414"/>
                  </a:lnTo>
                  <a:lnTo>
                    <a:pt x="200" y="384"/>
                  </a:lnTo>
                  <a:lnTo>
                    <a:pt x="185" y="353"/>
                  </a:lnTo>
                  <a:lnTo>
                    <a:pt x="171" y="323"/>
                  </a:lnTo>
                  <a:lnTo>
                    <a:pt x="157" y="295"/>
                  </a:lnTo>
                  <a:lnTo>
                    <a:pt x="144" y="269"/>
                  </a:lnTo>
                  <a:lnTo>
                    <a:pt x="131" y="237"/>
                  </a:lnTo>
                  <a:lnTo>
                    <a:pt x="121" y="203"/>
                  </a:lnTo>
                  <a:lnTo>
                    <a:pt x="113" y="169"/>
                  </a:lnTo>
                  <a:lnTo>
                    <a:pt x="105" y="135"/>
                  </a:lnTo>
                  <a:lnTo>
                    <a:pt x="98" y="102"/>
                  </a:lnTo>
                  <a:lnTo>
                    <a:pt x="93" y="74"/>
                  </a:lnTo>
                  <a:lnTo>
                    <a:pt x="87" y="51"/>
                  </a:lnTo>
                  <a:lnTo>
                    <a:pt x="80" y="34"/>
                  </a:lnTo>
                  <a:lnTo>
                    <a:pt x="84" y="68"/>
                  </a:lnTo>
                  <a:lnTo>
                    <a:pt x="90" y="115"/>
                  </a:lnTo>
                  <a:lnTo>
                    <a:pt x="96" y="163"/>
                  </a:lnTo>
                  <a:lnTo>
                    <a:pt x="100" y="204"/>
                  </a:lnTo>
                  <a:lnTo>
                    <a:pt x="87" y="180"/>
                  </a:lnTo>
                  <a:lnTo>
                    <a:pt x="73" y="152"/>
                  </a:lnTo>
                  <a:lnTo>
                    <a:pt x="59" y="121"/>
                  </a:lnTo>
                  <a:lnTo>
                    <a:pt x="44" y="89"/>
                  </a:lnTo>
                  <a:lnTo>
                    <a:pt x="32" y="60"/>
                  </a:lnTo>
                  <a:lnTo>
                    <a:pt x="19" y="33"/>
                  </a:lnTo>
                  <a:lnTo>
                    <a:pt x="9" y="13"/>
                  </a:lnTo>
                  <a:lnTo>
                    <a:pt x="0" y="0"/>
                  </a:lnTo>
                  <a:lnTo>
                    <a:pt x="8" y="21"/>
                  </a:lnTo>
                  <a:lnTo>
                    <a:pt x="16" y="44"/>
                  </a:lnTo>
                  <a:lnTo>
                    <a:pt x="26" y="65"/>
                  </a:lnTo>
                  <a:lnTo>
                    <a:pt x="35" y="88"/>
                  </a:lnTo>
                  <a:lnTo>
                    <a:pt x="43" y="108"/>
                  </a:lnTo>
                  <a:lnTo>
                    <a:pt x="52" y="125"/>
                  </a:lnTo>
                  <a:lnTo>
                    <a:pt x="57" y="139"/>
                  </a:lnTo>
                  <a:lnTo>
                    <a:pt x="60" y="149"/>
                  </a:lnTo>
                  <a:lnTo>
                    <a:pt x="66" y="166"/>
                  </a:lnTo>
                  <a:lnTo>
                    <a:pt x="78" y="191"/>
                  </a:lnTo>
                  <a:lnTo>
                    <a:pt x="93" y="224"/>
                  </a:lnTo>
                  <a:lnTo>
                    <a:pt x="111" y="260"/>
                  </a:lnTo>
                  <a:lnTo>
                    <a:pt x="130" y="296"/>
                  </a:lnTo>
                  <a:lnTo>
                    <a:pt x="147" y="329"/>
                  </a:lnTo>
                  <a:lnTo>
                    <a:pt x="161" y="356"/>
                  </a:lnTo>
                  <a:lnTo>
                    <a:pt x="172" y="374"/>
                  </a:lnTo>
                  <a:lnTo>
                    <a:pt x="182" y="390"/>
                  </a:lnTo>
                  <a:lnTo>
                    <a:pt x="192" y="406"/>
                  </a:lnTo>
                  <a:lnTo>
                    <a:pt x="202" y="423"/>
                  </a:lnTo>
                  <a:lnTo>
                    <a:pt x="210" y="438"/>
                  </a:lnTo>
                  <a:lnTo>
                    <a:pt x="219" y="454"/>
                  </a:lnTo>
                  <a:lnTo>
                    <a:pt x="226" y="468"/>
                  </a:lnTo>
                  <a:lnTo>
                    <a:pt x="233" y="479"/>
                  </a:lnTo>
                  <a:lnTo>
                    <a:pt x="237" y="489"/>
                  </a:lnTo>
                  <a:lnTo>
                    <a:pt x="242" y="499"/>
                  </a:lnTo>
                  <a:lnTo>
                    <a:pt x="247" y="512"/>
                  </a:lnTo>
                  <a:lnTo>
                    <a:pt x="254" y="527"/>
                  </a:lnTo>
                  <a:lnTo>
                    <a:pt x="261" y="543"/>
                  </a:lnTo>
                  <a:lnTo>
                    <a:pt x="267" y="559"/>
                  </a:lnTo>
                  <a:lnTo>
                    <a:pt x="274" y="574"/>
                  </a:lnTo>
                  <a:lnTo>
                    <a:pt x="281" y="586"/>
                  </a:lnTo>
                  <a:lnTo>
                    <a:pt x="288" y="596"/>
                  </a:lnTo>
                  <a:close/>
                </a:path>
              </a:pathLst>
            </a:custGeom>
            <a:solidFill>
              <a:srgbClr val="3399FF"/>
            </a:solidFill>
            <a:ln w="9525">
              <a:noFill/>
              <a:round/>
              <a:headEnd/>
              <a:tailEnd/>
            </a:ln>
          </p:spPr>
          <p:txBody>
            <a:bodyPr/>
            <a:lstStyle/>
            <a:p>
              <a:endParaRPr lang="zh-CN" altLang="en-US"/>
            </a:p>
          </p:txBody>
        </p:sp>
        <p:sp>
          <p:nvSpPr>
            <p:cNvPr id="24641" name="Freeform 118"/>
            <p:cNvSpPr>
              <a:spLocks/>
            </p:cNvSpPr>
            <p:nvPr/>
          </p:nvSpPr>
          <p:spPr bwMode="auto">
            <a:xfrm>
              <a:off x="3362" y="2426"/>
              <a:ext cx="88" cy="189"/>
            </a:xfrm>
            <a:custGeom>
              <a:avLst/>
              <a:gdLst>
                <a:gd name="T0" fmla="*/ 0 w 264"/>
                <a:gd name="T1" fmla="*/ 2 h 565"/>
                <a:gd name="T2" fmla="*/ 0 w 264"/>
                <a:gd name="T3" fmla="*/ 2 h 565"/>
                <a:gd name="T4" fmla="*/ 0 w 264"/>
                <a:gd name="T5" fmla="*/ 2 h 565"/>
                <a:gd name="T6" fmla="*/ 0 w 264"/>
                <a:gd name="T7" fmla="*/ 2 h 565"/>
                <a:gd name="T8" fmla="*/ 0 w 264"/>
                <a:gd name="T9" fmla="*/ 2 h 565"/>
                <a:gd name="T10" fmla="*/ 0 w 264"/>
                <a:gd name="T11" fmla="*/ 2 h 565"/>
                <a:gd name="T12" fmla="*/ 0 w 264"/>
                <a:gd name="T13" fmla="*/ 2 h 565"/>
                <a:gd name="T14" fmla="*/ 1 w 264"/>
                <a:gd name="T15" fmla="*/ 1 h 565"/>
                <a:gd name="T16" fmla="*/ 1 w 264"/>
                <a:gd name="T17" fmla="*/ 1 h 565"/>
                <a:gd name="T18" fmla="*/ 1 w 264"/>
                <a:gd name="T19" fmla="*/ 1 h 565"/>
                <a:gd name="T20" fmla="*/ 1 w 264"/>
                <a:gd name="T21" fmla="*/ 1 h 565"/>
                <a:gd name="T22" fmla="*/ 1 w 264"/>
                <a:gd name="T23" fmla="*/ 1 h 565"/>
                <a:gd name="T24" fmla="*/ 1 w 264"/>
                <a:gd name="T25" fmla="*/ 1 h 565"/>
                <a:gd name="T26" fmla="*/ 1 w 264"/>
                <a:gd name="T27" fmla="*/ 0 h 565"/>
                <a:gd name="T28" fmla="*/ 1 w 264"/>
                <a:gd name="T29" fmla="*/ 0 h 565"/>
                <a:gd name="T30" fmla="*/ 1 w 264"/>
                <a:gd name="T31" fmla="*/ 0 h 565"/>
                <a:gd name="T32" fmla="*/ 1 w 264"/>
                <a:gd name="T33" fmla="*/ 0 h 565"/>
                <a:gd name="T34" fmla="*/ 1 w 264"/>
                <a:gd name="T35" fmla="*/ 0 h 565"/>
                <a:gd name="T36" fmla="*/ 1 w 264"/>
                <a:gd name="T37" fmla="*/ 0 h 565"/>
                <a:gd name="T38" fmla="*/ 1 w 264"/>
                <a:gd name="T39" fmla="*/ 0 h 565"/>
                <a:gd name="T40" fmla="*/ 1 w 264"/>
                <a:gd name="T41" fmla="*/ 0 h 565"/>
                <a:gd name="T42" fmla="*/ 1 w 264"/>
                <a:gd name="T43" fmla="*/ 0 h 565"/>
                <a:gd name="T44" fmla="*/ 1 w 264"/>
                <a:gd name="T45" fmla="*/ 0 h 565"/>
                <a:gd name="T46" fmla="*/ 1 w 264"/>
                <a:gd name="T47" fmla="*/ 0 h 565"/>
                <a:gd name="T48" fmla="*/ 1 w 264"/>
                <a:gd name="T49" fmla="*/ 0 h 565"/>
                <a:gd name="T50" fmla="*/ 1 w 264"/>
                <a:gd name="T51" fmla="*/ 0 h 565"/>
                <a:gd name="T52" fmla="*/ 1 w 264"/>
                <a:gd name="T53" fmla="*/ 0 h 565"/>
                <a:gd name="T54" fmla="*/ 1 w 264"/>
                <a:gd name="T55" fmla="*/ 1 h 565"/>
                <a:gd name="T56" fmla="*/ 1 w 264"/>
                <a:gd name="T57" fmla="*/ 1 h 565"/>
                <a:gd name="T58" fmla="*/ 1 w 264"/>
                <a:gd name="T59" fmla="*/ 1 h 565"/>
                <a:gd name="T60" fmla="*/ 1 w 264"/>
                <a:gd name="T61" fmla="*/ 1 h 565"/>
                <a:gd name="T62" fmla="*/ 1 w 264"/>
                <a:gd name="T63" fmla="*/ 1 h 565"/>
                <a:gd name="T64" fmla="*/ 1 w 264"/>
                <a:gd name="T65" fmla="*/ 1 h 565"/>
                <a:gd name="T66" fmla="*/ 1 w 264"/>
                <a:gd name="T67" fmla="*/ 2 h 565"/>
                <a:gd name="T68" fmla="*/ 0 w 264"/>
                <a:gd name="T69" fmla="*/ 2 h 565"/>
                <a:gd name="T70" fmla="*/ 0 w 264"/>
                <a:gd name="T71" fmla="*/ 2 h 565"/>
                <a:gd name="T72" fmla="*/ 0 w 264"/>
                <a:gd name="T73" fmla="*/ 2 h 565"/>
                <a:gd name="T74" fmla="*/ 0 w 264"/>
                <a:gd name="T75" fmla="*/ 2 h 565"/>
                <a:gd name="T76" fmla="*/ 0 w 264"/>
                <a:gd name="T77" fmla="*/ 2 h 565"/>
                <a:gd name="T78" fmla="*/ 0 w 264"/>
                <a:gd name="T79" fmla="*/ 2 h 565"/>
                <a:gd name="T80" fmla="*/ 0 w 264"/>
                <a:gd name="T81" fmla="*/ 2 h 5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565"/>
                <a:gd name="T125" fmla="*/ 264 w 264"/>
                <a:gd name="T126" fmla="*/ 565 h 56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565">
                  <a:moveTo>
                    <a:pt x="0" y="565"/>
                  </a:moveTo>
                  <a:lnTo>
                    <a:pt x="14" y="541"/>
                  </a:lnTo>
                  <a:lnTo>
                    <a:pt x="31" y="516"/>
                  </a:lnTo>
                  <a:lnTo>
                    <a:pt x="49" y="487"/>
                  </a:lnTo>
                  <a:lnTo>
                    <a:pt x="68" y="458"/>
                  </a:lnTo>
                  <a:lnTo>
                    <a:pt x="88" y="425"/>
                  </a:lnTo>
                  <a:lnTo>
                    <a:pt x="108" y="391"/>
                  </a:lnTo>
                  <a:lnTo>
                    <a:pt x="127" y="354"/>
                  </a:lnTo>
                  <a:lnTo>
                    <a:pt x="147" y="317"/>
                  </a:lnTo>
                  <a:lnTo>
                    <a:pt x="166" y="279"/>
                  </a:lnTo>
                  <a:lnTo>
                    <a:pt x="184" y="241"/>
                  </a:lnTo>
                  <a:lnTo>
                    <a:pt x="200" y="201"/>
                  </a:lnTo>
                  <a:lnTo>
                    <a:pt x="214" y="161"/>
                  </a:lnTo>
                  <a:lnTo>
                    <a:pt x="227" y="120"/>
                  </a:lnTo>
                  <a:lnTo>
                    <a:pt x="235" y="80"/>
                  </a:lnTo>
                  <a:lnTo>
                    <a:pt x="242" y="39"/>
                  </a:lnTo>
                  <a:lnTo>
                    <a:pt x="245" y="0"/>
                  </a:lnTo>
                  <a:lnTo>
                    <a:pt x="248" y="12"/>
                  </a:lnTo>
                  <a:lnTo>
                    <a:pt x="249" y="24"/>
                  </a:lnTo>
                  <a:lnTo>
                    <a:pt x="251" y="31"/>
                  </a:lnTo>
                  <a:lnTo>
                    <a:pt x="254" y="35"/>
                  </a:lnTo>
                  <a:lnTo>
                    <a:pt x="258" y="38"/>
                  </a:lnTo>
                  <a:lnTo>
                    <a:pt x="261" y="41"/>
                  </a:lnTo>
                  <a:lnTo>
                    <a:pt x="262" y="45"/>
                  </a:lnTo>
                  <a:lnTo>
                    <a:pt x="264" y="49"/>
                  </a:lnTo>
                  <a:lnTo>
                    <a:pt x="258" y="82"/>
                  </a:lnTo>
                  <a:lnTo>
                    <a:pt x="249" y="116"/>
                  </a:lnTo>
                  <a:lnTo>
                    <a:pt x="238" y="151"/>
                  </a:lnTo>
                  <a:lnTo>
                    <a:pt x="224" y="190"/>
                  </a:lnTo>
                  <a:lnTo>
                    <a:pt x="207" y="228"/>
                  </a:lnTo>
                  <a:lnTo>
                    <a:pt x="188" y="266"/>
                  </a:lnTo>
                  <a:lnTo>
                    <a:pt x="169" y="306"/>
                  </a:lnTo>
                  <a:lnTo>
                    <a:pt x="149" y="343"/>
                  </a:lnTo>
                  <a:lnTo>
                    <a:pt x="127" y="381"/>
                  </a:lnTo>
                  <a:lnTo>
                    <a:pt x="106" y="415"/>
                  </a:lnTo>
                  <a:lnTo>
                    <a:pt x="86" y="449"/>
                  </a:lnTo>
                  <a:lnTo>
                    <a:pt x="66" y="479"/>
                  </a:lnTo>
                  <a:lnTo>
                    <a:pt x="47" y="507"/>
                  </a:lnTo>
                  <a:lnTo>
                    <a:pt x="30" y="531"/>
                  </a:lnTo>
                  <a:lnTo>
                    <a:pt x="14" y="550"/>
                  </a:lnTo>
                  <a:lnTo>
                    <a:pt x="0" y="565"/>
                  </a:lnTo>
                  <a:close/>
                </a:path>
              </a:pathLst>
            </a:custGeom>
            <a:solidFill>
              <a:srgbClr val="3399FF"/>
            </a:solidFill>
            <a:ln w="9525">
              <a:noFill/>
              <a:round/>
              <a:headEnd/>
              <a:tailEnd/>
            </a:ln>
          </p:spPr>
          <p:txBody>
            <a:bodyPr/>
            <a:lstStyle/>
            <a:p>
              <a:endParaRPr lang="zh-CN" altLang="en-US"/>
            </a:p>
          </p:txBody>
        </p:sp>
        <p:sp>
          <p:nvSpPr>
            <p:cNvPr id="24642" name="Freeform 119"/>
            <p:cNvSpPr>
              <a:spLocks/>
            </p:cNvSpPr>
            <p:nvPr/>
          </p:nvSpPr>
          <p:spPr bwMode="auto">
            <a:xfrm>
              <a:off x="3137" y="2582"/>
              <a:ext cx="23" cy="15"/>
            </a:xfrm>
            <a:custGeom>
              <a:avLst/>
              <a:gdLst>
                <a:gd name="T0" fmla="*/ 0 w 69"/>
                <a:gd name="T1" fmla="*/ 0 h 43"/>
                <a:gd name="T2" fmla="*/ 0 w 69"/>
                <a:gd name="T3" fmla="*/ 0 h 43"/>
                <a:gd name="T4" fmla="*/ 0 w 69"/>
                <a:gd name="T5" fmla="*/ 0 h 43"/>
                <a:gd name="T6" fmla="*/ 0 w 69"/>
                <a:gd name="T7" fmla="*/ 0 h 43"/>
                <a:gd name="T8" fmla="*/ 0 w 69"/>
                <a:gd name="T9" fmla="*/ 0 h 43"/>
                <a:gd name="T10" fmla="*/ 0 w 69"/>
                <a:gd name="T11" fmla="*/ 0 h 43"/>
                <a:gd name="T12" fmla="*/ 0 w 69"/>
                <a:gd name="T13" fmla="*/ 0 h 43"/>
                <a:gd name="T14" fmla="*/ 0 w 69"/>
                <a:gd name="T15" fmla="*/ 0 h 43"/>
                <a:gd name="T16" fmla="*/ 0 w 69"/>
                <a:gd name="T17" fmla="*/ 0 h 43"/>
                <a:gd name="T18" fmla="*/ 0 w 69"/>
                <a:gd name="T19" fmla="*/ 0 h 43"/>
                <a:gd name="T20" fmla="*/ 0 w 69"/>
                <a:gd name="T21" fmla="*/ 0 h 43"/>
                <a:gd name="T22" fmla="*/ 0 w 69"/>
                <a:gd name="T23" fmla="*/ 0 h 43"/>
                <a:gd name="T24" fmla="*/ 0 w 69"/>
                <a:gd name="T25" fmla="*/ 0 h 43"/>
                <a:gd name="T26" fmla="*/ 0 w 69"/>
                <a:gd name="T27" fmla="*/ 0 h 43"/>
                <a:gd name="T28" fmla="*/ 0 w 69"/>
                <a:gd name="T29" fmla="*/ 0 h 43"/>
                <a:gd name="T30" fmla="*/ 0 w 69"/>
                <a:gd name="T31" fmla="*/ 0 h 43"/>
                <a:gd name="T32" fmla="*/ 0 w 69"/>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
                <a:gd name="T52" fmla="*/ 0 h 43"/>
                <a:gd name="T53" fmla="*/ 69 w 69"/>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 h="43">
                  <a:moveTo>
                    <a:pt x="0" y="0"/>
                  </a:moveTo>
                  <a:lnTo>
                    <a:pt x="7" y="2"/>
                  </a:lnTo>
                  <a:lnTo>
                    <a:pt x="15" y="5"/>
                  </a:lnTo>
                  <a:lnTo>
                    <a:pt x="25" y="9"/>
                  </a:lnTo>
                  <a:lnTo>
                    <a:pt x="35" y="14"/>
                  </a:lnTo>
                  <a:lnTo>
                    <a:pt x="45" y="18"/>
                  </a:lnTo>
                  <a:lnTo>
                    <a:pt x="55" y="22"/>
                  </a:lnTo>
                  <a:lnTo>
                    <a:pt x="63" y="25"/>
                  </a:lnTo>
                  <a:lnTo>
                    <a:pt x="69" y="26"/>
                  </a:lnTo>
                  <a:lnTo>
                    <a:pt x="62" y="31"/>
                  </a:lnTo>
                  <a:lnTo>
                    <a:pt x="54" y="36"/>
                  </a:lnTo>
                  <a:lnTo>
                    <a:pt x="45" y="41"/>
                  </a:lnTo>
                  <a:lnTo>
                    <a:pt x="38" y="43"/>
                  </a:lnTo>
                  <a:lnTo>
                    <a:pt x="28" y="32"/>
                  </a:lnTo>
                  <a:lnTo>
                    <a:pt x="15" y="19"/>
                  </a:lnTo>
                  <a:lnTo>
                    <a:pt x="4" y="8"/>
                  </a:lnTo>
                  <a:lnTo>
                    <a:pt x="0" y="0"/>
                  </a:lnTo>
                  <a:close/>
                </a:path>
              </a:pathLst>
            </a:custGeom>
            <a:solidFill>
              <a:srgbClr val="3399FF"/>
            </a:solidFill>
            <a:ln w="9525">
              <a:noFill/>
              <a:round/>
              <a:headEnd/>
              <a:tailEnd/>
            </a:ln>
          </p:spPr>
          <p:txBody>
            <a:bodyPr/>
            <a:lstStyle/>
            <a:p>
              <a:endParaRPr lang="zh-CN" altLang="en-US"/>
            </a:p>
          </p:txBody>
        </p:sp>
        <p:sp>
          <p:nvSpPr>
            <p:cNvPr id="24643" name="Freeform 120"/>
            <p:cNvSpPr>
              <a:spLocks/>
            </p:cNvSpPr>
            <p:nvPr/>
          </p:nvSpPr>
          <p:spPr bwMode="auto">
            <a:xfrm>
              <a:off x="3162" y="2499"/>
              <a:ext cx="202" cy="213"/>
            </a:xfrm>
            <a:custGeom>
              <a:avLst/>
              <a:gdLst>
                <a:gd name="T0" fmla="*/ 2 w 607"/>
                <a:gd name="T1" fmla="*/ 2 h 638"/>
                <a:gd name="T2" fmla="*/ 2 w 607"/>
                <a:gd name="T3" fmla="*/ 2 h 638"/>
                <a:gd name="T4" fmla="*/ 2 w 607"/>
                <a:gd name="T5" fmla="*/ 2 h 638"/>
                <a:gd name="T6" fmla="*/ 1 w 607"/>
                <a:gd name="T7" fmla="*/ 2 h 638"/>
                <a:gd name="T8" fmla="*/ 1 w 607"/>
                <a:gd name="T9" fmla="*/ 1 h 638"/>
                <a:gd name="T10" fmla="*/ 1 w 607"/>
                <a:gd name="T11" fmla="*/ 1 h 638"/>
                <a:gd name="T12" fmla="*/ 1 w 607"/>
                <a:gd name="T13" fmla="*/ 1 h 638"/>
                <a:gd name="T14" fmla="*/ 1 w 607"/>
                <a:gd name="T15" fmla="*/ 1 h 638"/>
                <a:gd name="T16" fmla="*/ 1 w 607"/>
                <a:gd name="T17" fmla="*/ 1 h 638"/>
                <a:gd name="T18" fmla="*/ 1 w 607"/>
                <a:gd name="T19" fmla="*/ 1 h 638"/>
                <a:gd name="T20" fmla="*/ 1 w 607"/>
                <a:gd name="T21" fmla="*/ 1 h 638"/>
                <a:gd name="T22" fmla="*/ 1 w 607"/>
                <a:gd name="T23" fmla="*/ 0 h 638"/>
                <a:gd name="T24" fmla="*/ 1 w 607"/>
                <a:gd name="T25" fmla="*/ 0 h 638"/>
                <a:gd name="T26" fmla="*/ 1 w 607"/>
                <a:gd name="T27" fmla="*/ 0 h 638"/>
                <a:gd name="T28" fmla="*/ 1 w 607"/>
                <a:gd name="T29" fmla="*/ 0 h 638"/>
                <a:gd name="T30" fmla="*/ 1 w 607"/>
                <a:gd name="T31" fmla="*/ 0 h 638"/>
                <a:gd name="T32" fmla="*/ 1 w 607"/>
                <a:gd name="T33" fmla="*/ 1 h 638"/>
                <a:gd name="T34" fmla="*/ 1 w 607"/>
                <a:gd name="T35" fmla="*/ 1 h 638"/>
                <a:gd name="T36" fmla="*/ 1 w 607"/>
                <a:gd name="T37" fmla="*/ 1 h 638"/>
                <a:gd name="T38" fmla="*/ 1 w 607"/>
                <a:gd name="T39" fmla="*/ 1 h 638"/>
                <a:gd name="T40" fmla="*/ 1 w 607"/>
                <a:gd name="T41" fmla="*/ 1 h 638"/>
                <a:gd name="T42" fmla="*/ 1 w 607"/>
                <a:gd name="T43" fmla="*/ 1 h 638"/>
                <a:gd name="T44" fmla="*/ 0 w 607"/>
                <a:gd name="T45" fmla="*/ 1 h 638"/>
                <a:gd name="T46" fmla="*/ 0 w 607"/>
                <a:gd name="T47" fmla="*/ 1 h 638"/>
                <a:gd name="T48" fmla="*/ 0 w 607"/>
                <a:gd name="T49" fmla="*/ 1 h 638"/>
                <a:gd name="T50" fmla="*/ 0 w 607"/>
                <a:gd name="T51" fmla="*/ 1 h 638"/>
                <a:gd name="T52" fmla="*/ 0 w 607"/>
                <a:gd name="T53" fmla="*/ 1 h 638"/>
                <a:gd name="T54" fmla="*/ 0 w 607"/>
                <a:gd name="T55" fmla="*/ 2 h 638"/>
                <a:gd name="T56" fmla="*/ 1 w 607"/>
                <a:gd name="T57" fmla="*/ 2 h 638"/>
                <a:gd name="T58" fmla="*/ 1 w 607"/>
                <a:gd name="T59" fmla="*/ 2 h 638"/>
                <a:gd name="T60" fmla="*/ 1 w 607"/>
                <a:gd name="T61" fmla="*/ 2 h 638"/>
                <a:gd name="T62" fmla="*/ 1 w 607"/>
                <a:gd name="T63" fmla="*/ 2 h 638"/>
                <a:gd name="T64" fmla="*/ 1 w 607"/>
                <a:gd name="T65" fmla="*/ 2 h 638"/>
                <a:gd name="T66" fmla="*/ 1 w 607"/>
                <a:gd name="T67" fmla="*/ 2 h 638"/>
                <a:gd name="T68" fmla="*/ 1 w 607"/>
                <a:gd name="T69" fmla="*/ 2 h 638"/>
                <a:gd name="T70" fmla="*/ 1 w 607"/>
                <a:gd name="T71" fmla="*/ 2 h 638"/>
                <a:gd name="T72" fmla="*/ 1 w 607"/>
                <a:gd name="T73" fmla="*/ 2 h 638"/>
                <a:gd name="T74" fmla="*/ 1 w 607"/>
                <a:gd name="T75" fmla="*/ 2 h 638"/>
                <a:gd name="T76" fmla="*/ 1 w 607"/>
                <a:gd name="T77" fmla="*/ 2 h 638"/>
                <a:gd name="T78" fmla="*/ 1 w 607"/>
                <a:gd name="T79" fmla="*/ 2 h 638"/>
                <a:gd name="T80" fmla="*/ 2 w 607"/>
                <a:gd name="T81" fmla="*/ 2 h 638"/>
                <a:gd name="T82" fmla="*/ 2 w 607"/>
                <a:gd name="T83" fmla="*/ 3 h 638"/>
                <a:gd name="T84" fmla="*/ 2 w 607"/>
                <a:gd name="T85" fmla="*/ 3 h 638"/>
                <a:gd name="T86" fmla="*/ 2 w 607"/>
                <a:gd name="T87" fmla="*/ 3 h 638"/>
                <a:gd name="T88" fmla="*/ 2 w 607"/>
                <a:gd name="T89" fmla="*/ 2 h 638"/>
                <a:gd name="T90" fmla="*/ 2 w 607"/>
                <a:gd name="T91" fmla="*/ 2 h 638"/>
                <a:gd name="T92" fmla="*/ 2 w 607"/>
                <a:gd name="T93" fmla="*/ 2 h 638"/>
                <a:gd name="T94" fmla="*/ 2 w 607"/>
                <a:gd name="T95" fmla="*/ 2 h 638"/>
                <a:gd name="T96" fmla="*/ 2 w 607"/>
                <a:gd name="T97" fmla="*/ 2 h 6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7"/>
                <a:gd name="T148" fmla="*/ 0 h 638"/>
                <a:gd name="T149" fmla="*/ 607 w 607"/>
                <a:gd name="T150" fmla="*/ 638 h 6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7" h="638">
                  <a:moveTo>
                    <a:pt x="607" y="453"/>
                  </a:moveTo>
                  <a:lnTo>
                    <a:pt x="587" y="465"/>
                  </a:lnTo>
                  <a:lnTo>
                    <a:pt x="566" y="474"/>
                  </a:lnTo>
                  <a:lnTo>
                    <a:pt x="546" y="478"/>
                  </a:lnTo>
                  <a:lnTo>
                    <a:pt x="526" y="480"/>
                  </a:lnTo>
                  <a:lnTo>
                    <a:pt x="506" y="478"/>
                  </a:lnTo>
                  <a:lnTo>
                    <a:pt x="486" y="475"/>
                  </a:lnTo>
                  <a:lnTo>
                    <a:pt x="465" y="471"/>
                  </a:lnTo>
                  <a:lnTo>
                    <a:pt x="444" y="467"/>
                  </a:lnTo>
                  <a:lnTo>
                    <a:pt x="420" y="460"/>
                  </a:lnTo>
                  <a:lnTo>
                    <a:pt x="390" y="446"/>
                  </a:lnTo>
                  <a:lnTo>
                    <a:pt x="360" y="426"/>
                  </a:lnTo>
                  <a:lnTo>
                    <a:pt x="330" y="400"/>
                  </a:lnTo>
                  <a:lnTo>
                    <a:pt x="301" y="369"/>
                  </a:lnTo>
                  <a:lnTo>
                    <a:pt x="276" y="332"/>
                  </a:lnTo>
                  <a:lnTo>
                    <a:pt x="257" y="288"/>
                  </a:lnTo>
                  <a:lnTo>
                    <a:pt x="245" y="239"/>
                  </a:lnTo>
                  <a:lnTo>
                    <a:pt x="240" y="241"/>
                  </a:lnTo>
                  <a:lnTo>
                    <a:pt x="234" y="244"/>
                  </a:lnTo>
                  <a:lnTo>
                    <a:pt x="227" y="249"/>
                  </a:lnTo>
                  <a:lnTo>
                    <a:pt x="220" y="254"/>
                  </a:lnTo>
                  <a:lnTo>
                    <a:pt x="213" y="260"/>
                  </a:lnTo>
                  <a:lnTo>
                    <a:pt x="205" y="266"/>
                  </a:lnTo>
                  <a:lnTo>
                    <a:pt x="200" y="271"/>
                  </a:lnTo>
                  <a:lnTo>
                    <a:pt x="194" y="277"/>
                  </a:lnTo>
                  <a:lnTo>
                    <a:pt x="201" y="268"/>
                  </a:lnTo>
                  <a:lnTo>
                    <a:pt x="207" y="260"/>
                  </a:lnTo>
                  <a:lnTo>
                    <a:pt x="214" y="253"/>
                  </a:lnTo>
                  <a:lnTo>
                    <a:pt x="221" y="244"/>
                  </a:lnTo>
                  <a:lnTo>
                    <a:pt x="228" y="237"/>
                  </a:lnTo>
                  <a:lnTo>
                    <a:pt x="234" y="230"/>
                  </a:lnTo>
                  <a:lnTo>
                    <a:pt x="240" y="224"/>
                  </a:lnTo>
                  <a:lnTo>
                    <a:pt x="245" y="220"/>
                  </a:lnTo>
                  <a:lnTo>
                    <a:pt x="241" y="180"/>
                  </a:lnTo>
                  <a:lnTo>
                    <a:pt x="234" y="131"/>
                  </a:lnTo>
                  <a:lnTo>
                    <a:pt x="225" y="85"/>
                  </a:lnTo>
                  <a:lnTo>
                    <a:pt x="217" y="51"/>
                  </a:lnTo>
                  <a:lnTo>
                    <a:pt x="213" y="39"/>
                  </a:lnTo>
                  <a:lnTo>
                    <a:pt x="208" y="27"/>
                  </a:lnTo>
                  <a:lnTo>
                    <a:pt x="203" y="17"/>
                  </a:lnTo>
                  <a:lnTo>
                    <a:pt x="196" y="9"/>
                  </a:lnTo>
                  <a:lnTo>
                    <a:pt x="188" y="3"/>
                  </a:lnTo>
                  <a:lnTo>
                    <a:pt x="183" y="0"/>
                  </a:lnTo>
                  <a:lnTo>
                    <a:pt x="176" y="0"/>
                  </a:lnTo>
                  <a:lnTo>
                    <a:pt x="169" y="3"/>
                  </a:lnTo>
                  <a:lnTo>
                    <a:pt x="160" y="22"/>
                  </a:lnTo>
                  <a:lnTo>
                    <a:pt x="157" y="49"/>
                  </a:lnTo>
                  <a:lnTo>
                    <a:pt x="157" y="78"/>
                  </a:lnTo>
                  <a:lnTo>
                    <a:pt x="159" y="100"/>
                  </a:lnTo>
                  <a:lnTo>
                    <a:pt x="160" y="118"/>
                  </a:lnTo>
                  <a:lnTo>
                    <a:pt x="164" y="141"/>
                  </a:lnTo>
                  <a:lnTo>
                    <a:pt x="169" y="163"/>
                  </a:lnTo>
                  <a:lnTo>
                    <a:pt x="173" y="180"/>
                  </a:lnTo>
                  <a:lnTo>
                    <a:pt x="177" y="195"/>
                  </a:lnTo>
                  <a:lnTo>
                    <a:pt x="181" y="213"/>
                  </a:lnTo>
                  <a:lnTo>
                    <a:pt x="186" y="233"/>
                  </a:lnTo>
                  <a:lnTo>
                    <a:pt x="186" y="253"/>
                  </a:lnTo>
                  <a:lnTo>
                    <a:pt x="186" y="263"/>
                  </a:lnTo>
                  <a:lnTo>
                    <a:pt x="184" y="273"/>
                  </a:lnTo>
                  <a:lnTo>
                    <a:pt x="183" y="283"/>
                  </a:lnTo>
                  <a:lnTo>
                    <a:pt x="179" y="291"/>
                  </a:lnTo>
                  <a:lnTo>
                    <a:pt x="174" y="298"/>
                  </a:lnTo>
                  <a:lnTo>
                    <a:pt x="166" y="304"/>
                  </a:lnTo>
                  <a:lnTo>
                    <a:pt x="156" y="307"/>
                  </a:lnTo>
                  <a:lnTo>
                    <a:pt x="142" y="307"/>
                  </a:lnTo>
                  <a:lnTo>
                    <a:pt x="125" y="305"/>
                  </a:lnTo>
                  <a:lnTo>
                    <a:pt x="109" y="302"/>
                  </a:lnTo>
                  <a:lnTo>
                    <a:pt x="92" y="300"/>
                  </a:lnTo>
                  <a:lnTo>
                    <a:pt x="76" y="297"/>
                  </a:lnTo>
                  <a:lnTo>
                    <a:pt x="61" y="294"/>
                  </a:lnTo>
                  <a:lnTo>
                    <a:pt x="49" y="291"/>
                  </a:lnTo>
                  <a:lnTo>
                    <a:pt x="40" y="290"/>
                  </a:lnTo>
                  <a:lnTo>
                    <a:pt x="32" y="288"/>
                  </a:lnTo>
                  <a:lnTo>
                    <a:pt x="24" y="297"/>
                  </a:lnTo>
                  <a:lnTo>
                    <a:pt x="14" y="305"/>
                  </a:lnTo>
                  <a:lnTo>
                    <a:pt x="7" y="315"/>
                  </a:lnTo>
                  <a:lnTo>
                    <a:pt x="0" y="324"/>
                  </a:lnTo>
                  <a:lnTo>
                    <a:pt x="3" y="331"/>
                  </a:lnTo>
                  <a:lnTo>
                    <a:pt x="7" y="341"/>
                  </a:lnTo>
                  <a:lnTo>
                    <a:pt x="11" y="349"/>
                  </a:lnTo>
                  <a:lnTo>
                    <a:pt x="15" y="356"/>
                  </a:lnTo>
                  <a:lnTo>
                    <a:pt x="28" y="379"/>
                  </a:lnTo>
                  <a:lnTo>
                    <a:pt x="44" y="399"/>
                  </a:lnTo>
                  <a:lnTo>
                    <a:pt x="61" y="417"/>
                  </a:lnTo>
                  <a:lnTo>
                    <a:pt x="81" y="431"/>
                  </a:lnTo>
                  <a:lnTo>
                    <a:pt x="101" y="444"/>
                  </a:lnTo>
                  <a:lnTo>
                    <a:pt x="122" y="454"/>
                  </a:lnTo>
                  <a:lnTo>
                    <a:pt x="144" y="460"/>
                  </a:lnTo>
                  <a:lnTo>
                    <a:pt x="166" y="461"/>
                  </a:lnTo>
                  <a:lnTo>
                    <a:pt x="177" y="450"/>
                  </a:lnTo>
                  <a:lnTo>
                    <a:pt x="191" y="438"/>
                  </a:lnTo>
                  <a:lnTo>
                    <a:pt x="205" y="426"/>
                  </a:lnTo>
                  <a:lnTo>
                    <a:pt x="221" y="413"/>
                  </a:lnTo>
                  <a:lnTo>
                    <a:pt x="237" y="402"/>
                  </a:lnTo>
                  <a:lnTo>
                    <a:pt x="252" y="390"/>
                  </a:lnTo>
                  <a:lnTo>
                    <a:pt x="266" y="379"/>
                  </a:lnTo>
                  <a:lnTo>
                    <a:pt x="279" y="370"/>
                  </a:lnTo>
                  <a:lnTo>
                    <a:pt x="274" y="376"/>
                  </a:lnTo>
                  <a:lnTo>
                    <a:pt x="266" y="383"/>
                  </a:lnTo>
                  <a:lnTo>
                    <a:pt x="258" y="392"/>
                  </a:lnTo>
                  <a:lnTo>
                    <a:pt x="251" y="400"/>
                  </a:lnTo>
                  <a:lnTo>
                    <a:pt x="242" y="409"/>
                  </a:lnTo>
                  <a:lnTo>
                    <a:pt x="235" y="416"/>
                  </a:lnTo>
                  <a:lnTo>
                    <a:pt x="230" y="423"/>
                  </a:lnTo>
                  <a:lnTo>
                    <a:pt x="225" y="430"/>
                  </a:lnTo>
                  <a:lnTo>
                    <a:pt x="240" y="446"/>
                  </a:lnTo>
                  <a:lnTo>
                    <a:pt x="249" y="460"/>
                  </a:lnTo>
                  <a:lnTo>
                    <a:pt x="255" y="475"/>
                  </a:lnTo>
                  <a:lnTo>
                    <a:pt x="261" y="490"/>
                  </a:lnTo>
                  <a:lnTo>
                    <a:pt x="264" y="497"/>
                  </a:lnTo>
                  <a:lnTo>
                    <a:pt x="268" y="505"/>
                  </a:lnTo>
                  <a:lnTo>
                    <a:pt x="274" y="512"/>
                  </a:lnTo>
                  <a:lnTo>
                    <a:pt x="281" y="521"/>
                  </a:lnTo>
                  <a:lnTo>
                    <a:pt x="288" y="529"/>
                  </a:lnTo>
                  <a:lnTo>
                    <a:pt x="295" y="536"/>
                  </a:lnTo>
                  <a:lnTo>
                    <a:pt x="302" y="545"/>
                  </a:lnTo>
                  <a:lnTo>
                    <a:pt x="310" y="552"/>
                  </a:lnTo>
                  <a:lnTo>
                    <a:pt x="318" y="559"/>
                  </a:lnTo>
                  <a:lnTo>
                    <a:pt x="326" y="568"/>
                  </a:lnTo>
                  <a:lnTo>
                    <a:pt x="336" y="576"/>
                  </a:lnTo>
                  <a:lnTo>
                    <a:pt x="346" y="586"/>
                  </a:lnTo>
                  <a:lnTo>
                    <a:pt x="356" y="594"/>
                  </a:lnTo>
                  <a:lnTo>
                    <a:pt x="369" y="602"/>
                  </a:lnTo>
                  <a:lnTo>
                    <a:pt x="381" y="607"/>
                  </a:lnTo>
                  <a:lnTo>
                    <a:pt x="397" y="611"/>
                  </a:lnTo>
                  <a:lnTo>
                    <a:pt x="408" y="623"/>
                  </a:lnTo>
                  <a:lnTo>
                    <a:pt x="421" y="631"/>
                  </a:lnTo>
                  <a:lnTo>
                    <a:pt x="431" y="637"/>
                  </a:lnTo>
                  <a:lnTo>
                    <a:pt x="437" y="638"/>
                  </a:lnTo>
                  <a:lnTo>
                    <a:pt x="437" y="633"/>
                  </a:lnTo>
                  <a:lnTo>
                    <a:pt x="435" y="621"/>
                  </a:lnTo>
                  <a:lnTo>
                    <a:pt x="430" y="609"/>
                  </a:lnTo>
                  <a:lnTo>
                    <a:pt x="424" y="600"/>
                  </a:lnTo>
                  <a:lnTo>
                    <a:pt x="440" y="593"/>
                  </a:lnTo>
                  <a:lnTo>
                    <a:pt x="457" y="585"/>
                  </a:lnTo>
                  <a:lnTo>
                    <a:pt x="476" y="575"/>
                  </a:lnTo>
                  <a:lnTo>
                    <a:pt x="495" y="566"/>
                  </a:lnTo>
                  <a:lnTo>
                    <a:pt x="513" y="558"/>
                  </a:lnTo>
                  <a:lnTo>
                    <a:pt x="530" y="549"/>
                  </a:lnTo>
                  <a:lnTo>
                    <a:pt x="544" y="542"/>
                  </a:lnTo>
                  <a:lnTo>
                    <a:pt x="556" y="536"/>
                  </a:lnTo>
                  <a:lnTo>
                    <a:pt x="559" y="539"/>
                  </a:lnTo>
                  <a:lnTo>
                    <a:pt x="561" y="543"/>
                  </a:lnTo>
                  <a:lnTo>
                    <a:pt x="564" y="548"/>
                  </a:lnTo>
                  <a:lnTo>
                    <a:pt x="566" y="550"/>
                  </a:lnTo>
                  <a:lnTo>
                    <a:pt x="576" y="522"/>
                  </a:lnTo>
                  <a:lnTo>
                    <a:pt x="588" y="492"/>
                  </a:lnTo>
                  <a:lnTo>
                    <a:pt x="600" y="465"/>
                  </a:lnTo>
                  <a:lnTo>
                    <a:pt x="607" y="453"/>
                  </a:lnTo>
                  <a:close/>
                </a:path>
              </a:pathLst>
            </a:custGeom>
            <a:solidFill>
              <a:srgbClr val="3399FF"/>
            </a:solidFill>
            <a:ln w="9525">
              <a:noFill/>
              <a:round/>
              <a:headEnd/>
              <a:tailEnd/>
            </a:ln>
          </p:spPr>
          <p:txBody>
            <a:bodyPr/>
            <a:lstStyle/>
            <a:p>
              <a:endParaRPr lang="zh-CN" altLang="en-US"/>
            </a:p>
          </p:txBody>
        </p:sp>
        <p:sp>
          <p:nvSpPr>
            <p:cNvPr id="24644" name="Freeform 121"/>
            <p:cNvSpPr>
              <a:spLocks/>
            </p:cNvSpPr>
            <p:nvPr/>
          </p:nvSpPr>
          <p:spPr bwMode="auto">
            <a:xfrm>
              <a:off x="3320" y="2063"/>
              <a:ext cx="18" cy="33"/>
            </a:xfrm>
            <a:custGeom>
              <a:avLst/>
              <a:gdLst>
                <a:gd name="T0" fmla="*/ 0 w 56"/>
                <a:gd name="T1" fmla="*/ 0 h 100"/>
                <a:gd name="T2" fmla="*/ 0 w 56"/>
                <a:gd name="T3" fmla="*/ 0 h 100"/>
                <a:gd name="T4" fmla="*/ 0 w 56"/>
                <a:gd name="T5" fmla="*/ 0 h 100"/>
                <a:gd name="T6" fmla="*/ 0 w 56"/>
                <a:gd name="T7" fmla="*/ 0 h 100"/>
                <a:gd name="T8" fmla="*/ 0 w 56"/>
                <a:gd name="T9" fmla="*/ 0 h 100"/>
                <a:gd name="T10" fmla="*/ 0 w 56"/>
                <a:gd name="T11" fmla="*/ 0 h 100"/>
                <a:gd name="T12" fmla="*/ 0 w 56"/>
                <a:gd name="T13" fmla="*/ 0 h 100"/>
                <a:gd name="T14" fmla="*/ 0 w 56"/>
                <a:gd name="T15" fmla="*/ 0 h 100"/>
                <a:gd name="T16" fmla="*/ 0 w 56"/>
                <a:gd name="T17" fmla="*/ 0 h 100"/>
                <a:gd name="T18" fmla="*/ 0 w 56"/>
                <a:gd name="T19" fmla="*/ 0 h 100"/>
                <a:gd name="T20" fmla="*/ 0 w 56"/>
                <a:gd name="T21" fmla="*/ 0 h 100"/>
                <a:gd name="T22" fmla="*/ 0 w 56"/>
                <a:gd name="T23" fmla="*/ 0 h 100"/>
                <a:gd name="T24" fmla="*/ 0 w 56"/>
                <a:gd name="T25" fmla="*/ 0 h 100"/>
                <a:gd name="T26" fmla="*/ 0 w 56"/>
                <a:gd name="T27" fmla="*/ 0 h 100"/>
                <a:gd name="T28" fmla="*/ 0 w 56"/>
                <a:gd name="T29" fmla="*/ 0 h 100"/>
                <a:gd name="T30" fmla="*/ 0 w 56"/>
                <a:gd name="T31" fmla="*/ 0 h 100"/>
                <a:gd name="T32" fmla="*/ 0 w 56"/>
                <a:gd name="T33" fmla="*/ 0 h 100"/>
                <a:gd name="T34" fmla="*/ 0 w 56"/>
                <a:gd name="T35" fmla="*/ 0 h 100"/>
                <a:gd name="T36" fmla="*/ 0 w 56"/>
                <a:gd name="T37" fmla="*/ 0 h 100"/>
                <a:gd name="T38" fmla="*/ 0 w 56"/>
                <a:gd name="T39" fmla="*/ 0 h 100"/>
                <a:gd name="T40" fmla="*/ 0 w 56"/>
                <a:gd name="T41" fmla="*/ 0 h 1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0"/>
                <a:gd name="T65" fmla="*/ 56 w 56"/>
                <a:gd name="T66" fmla="*/ 100 h 1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0">
                  <a:moveTo>
                    <a:pt x="56" y="0"/>
                  </a:moveTo>
                  <a:lnTo>
                    <a:pt x="52" y="2"/>
                  </a:lnTo>
                  <a:lnTo>
                    <a:pt x="48" y="3"/>
                  </a:lnTo>
                  <a:lnTo>
                    <a:pt x="44" y="3"/>
                  </a:lnTo>
                  <a:lnTo>
                    <a:pt x="39" y="3"/>
                  </a:lnTo>
                  <a:lnTo>
                    <a:pt x="28" y="13"/>
                  </a:lnTo>
                  <a:lnTo>
                    <a:pt x="18" y="26"/>
                  </a:lnTo>
                  <a:lnTo>
                    <a:pt x="14" y="41"/>
                  </a:lnTo>
                  <a:lnTo>
                    <a:pt x="17" y="61"/>
                  </a:lnTo>
                  <a:lnTo>
                    <a:pt x="9" y="68"/>
                  </a:lnTo>
                  <a:lnTo>
                    <a:pt x="4" y="78"/>
                  </a:lnTo>
                  <a:lnTo>
                    <a:pt x="0" y="90"/>
                  </a:lnTo>
                  <a:lnTo>
                    <a:pt x="1" y="100"/>
                  </a:lnTo>
                  <a:lnTo>
                    <a:pt x="7" y="87"/>
                  </a:lnTo>
                  <a:lnTo>
                    <a:pt x="14" y="78"/>
                  </a:lnTo>
                  <a:lnTo>
                    <a:pt x="21" y="73"/>
                  </a:lnTo>
                  <a:lnTo>
                    <a:pt x="29" y="73"/>
                  </a:lnTo>
                  <a:lnTo>
                    <a:pt x="29" y="58"/>
                  </a:lnTo>
                  <a:lnTo>
                    <a:pt x="32" y="37"/>
                  </a:lnTo>
                  <a:lnTo>
                    <a:pt x="39" y="16"/>
                  </a:lnTo>
                  <a:lnTo>
                    <a:pt x="56" y="0"/>
                  </a:lnTo>
                  <a:close/>
                </a:path>
              </a:pathLst>
            </a:custGeom>
            <a:solidFill>
              <a:srgbClr val="3399FF"/>
            </a:solidFill>
            <a:ln w="9525">
              <a:noFill/>
              <a:round/>
              <a:headEnd/>
              <a:tailEnd/>
            </a:ln>
          </p:spPr>
          <p:txBody>
            <a:bodyPr/>
            <a:lstStyle/>
            <a:p>
              <a:endParaRPr lang="zh-CN" altLang="en-US"/>
            </a:p>
          </p:txBody>
        </p:sp>
        <p:sp>
          <p:nvSpPr>
            <p:cNvPr id="24645" name="Freeform 122"/>
            <p:cNvSpPr>
              <a:spLocks/>
            </p:cNvSpPr>
            <p:nvPr/>
          </p:nvSpPr>
          <p:spPr bwMode="auto">
            <a:xfrm>
              <a:off x="3430" y="2149"/>
              <a:ext cx="20" cy="10"/>
            </a:xfrm>
            <a:custGeom>
              <a:avLst/>
              <a:gdLst>
                <a:gd name="T0" fmla="*/ 0 w 60"/>
                <a:gd name="T1" fmla="*/ 0 h 28"/>
                <a:gd name="T2" fmla="*/ 0 w 60"/>
                <a:gd name="T3" fmla="*/ 0 h 28"/>
                <a:gd name="T4" fmla="*/ 0 w 60"/>
                <a:gd name="T5" fmla="*/ 0 h 28"/>
                <a:gd name="T6" fmla="*/ 0 w 60"/>
                <a:gd name="T7" fmla="*/ 0 h 28"/>
                <a:gd name="T8" fmla="*/ 0 w 60"/>
                <a:gd name="T9" fmla="*/ 0 h 28"/>
                <a:gd name="T10" fmla="*/ 0 w 60"/>
                <a:gd name="T11" fmla="*/ 0 h 28"/>
                <a:gd name="T12" fmla="*/ 0 w 60"/>
                <a:gd name="T13" fmla="*/ 0 h 28"/>
                <a:gd name="T14" fmla="*/ 0 w 60"/>
                <a:gd name="T15" fmla="*/ 0 h 28"/>
                <a:gd name="T16" fmla="*/ 0 w 60"/>
                <a:gd name="T17" fmla="*/ 0 h 28"/>
                <a:gd name="T18" fmla="*/ 0 w 60"/>
                <a:gd name="T19" fmla="*/ 0 h 28"/>
                <a:gd name="T20" fmla="*/ 0 w 60"/>
                <a:gd name="T21" fmla="*/ 0 h 28"/>
                <a:gd name="T22" fmla="*/ 0 w 60"/>
                <a:gd name="T23" fmla="*/ 0 h 28"/>
                <a:gd name="T24" fmla="*/ 0 w 60"/>
                <a:gd name="T25" fmla="*/ 0 h 28"/>
                <a:gd name="T26" fmla="*/ 0 w 60"/>
                <a:gd name="T27" fmla="*/ 0 h 28"/>
                <a:gd name="T28" fmla="*/ 0 w 60"/>
                <a:gd name="T29" fmla="*/ 0 h 28"/>
                <a:gd name="T30" fmla="*/ 0 w 60"/>
                <a:gd name="T31" fmla="*/ 0 h 28"/>
                <a:gd name="T32" fmla="*/ 0 w 60"/>
                <a:gd name="T33" fmla="*/ 0 h 28"/>
                <a:gd name="T34" fmla="*/ 0 w 60"/>
                <a:gd name="T35" fmla="*/ 0 h 28"/>
                <a:gd name="T36" fmla="*/ 0 w 60"/>
                <a:gd name="T37" fmla="*/ 0 h 28"/>
                <a:gd name="T38" fmla="*/ 0 w 60"/>
                <a:gd name="T39" fmla="*/ 0 h 28"/>
                <a:gd name="T40" fmla="*/ 0 w 60"/>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28"/>
                <a:gd name="T65" fmla="*/ 60 w 60"/>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28">
                  <a:moveTo>
                    <a:pt x="44" y="21"/>
                  </a:moveTo>
                  <a:lnTo>
                    <a:pt x="49" y="15"/>
                  </a:lnTo>
                  <a:lnTo>
                    <a:pt x="53" y="10"/>
                  </a:lnTo>
                  <a:lnTo>
                    <a:pt x="57" y="4"/>
                  </a:lnTo>
                  <a:lnTo>
                    <a:pt x="60" y="0"/>
                  </a:lnTo>
                  <a:lnTo>
                    <a:pt x="52" y="5"/>
                  </a:lnTo>
                  <a:lnTo>
                    <a:pt x="44" y="10"/>
                  </a:lnTo>
                  <a:lnTo>
                    <a:pt x="37" y="13"/>
                  </a:lnTo>
                  <a:lnTo>
                    <a:pt x="33" y="13"/>
                  </a:lnTo>
                  <a:lnTo>
                    <a:pt x="27" y="15"/>
                  </a:lnTo>
                  <a:lnTo>
                    <a:pt x="17" y="20"/>
                  </a:lnTo>
                  <a:lnTo>
                    <a:pt x="9" y="25"/>
                  </a:lnTo>
                  <a:lnTo>
                    <a:pt x="0" y="27"/>
                  </a:lnTo>
                  <a:lnTo>
                    <a:pt x="6" y="28"/>
                  </a:lnTo>
                  <a:lnTo>
                    <a:pt x="12" y="28"/>
                  </a:lnTo>
                  <a:lnTo>
                    <a:pt x="17" y="28"/>
                  </a:lnTo>
                  <a:lnTo>
                    <a:pt x="23" y="28"/>
                  </a:lnTo>
                  <a:lnTo>
                    <a:pt x="29" y="28"/>
                  </a:lnTo>
                  <a:lnTo>
                    <a:pt x="33" y="27"/>
                  </a:lnTo>
                  <a:lnTo>
                    <a:pt x="39" y="24"/>
                  </a:lnTo>
                  <a:lnTo>
                    <a:pt x="44" y="21"/>
                  </a:lnTo>
                  <a:close/>
                </a:path>
              </a:pathLst>
            </a:custGeom>
            <a:solidFill>
              <a:srgbClr val="3399FF"/>
            </a:solidFill>
            <a:ln w="9525">
              <a:noFill/>
              <a:round/>
              <a:headEnd/>
              <a:tailEnd/>
            </a:ln>
          </p:spPr>
          <p:txBody>
            <a:bodyPr/>
            <a:lstStyle/>
            <a:p>
              <a:endParaRPr lang="zh-CN" altLang="en-US"/>
            </a:p>
          </p:txBody>
        </p:sp>
        <p:sp>
          <p:nvSpPr>
            <p:cNvPr id="24646" name="Freeform 123"/>
            <p:cNvSpPr>
              <a:spLocks/>
            </p:cNvSpPr>
            <p:nvPr/>
          </p:nvSpPr>
          <p:spPr bwMode="auto">
            <a:xfrm>
              <a:off x="3247" y="2285"/>
              <a:ext cx="48" cy="49"/>
            </a:xfrm>
            <a:custGeom>
              <a:avLst/>
              <a:gdLst>
                <a:gd name="T0" fmla="*/ 0 w 143"/>
                <a:gd name="T1" fmla="*/ 1 h 147"/>
                <a:gd name="T2" fmla="*/ 0 w 143"/>
                <a:gd name="T3" fmla="*/ 1 h 147"/>
                <a:gd name="T4" fmla="*/ 0 w 143"/>
                <a:gd name="T5" fmla="*/ 1 h 147"/>
                <a:gd name="T6" fmla="*/ 0 w 143"/>
                <a:gd name="T7" fmla="*/ 0 h 147"/>
                <a:gd name="T8" fmla="*/ 0 w 143"/>
                <a:gd name="T9" fmla="*/ 0 h 147"/>
                <a:gd name="T10" fmla="*/ 0 w 143"/>
                <a:gd name="T11" fmla="*/ 0 h 147"/>
                <a:gd name="T12" fmla="*/ 0 w 143"/>
                <a:gd name="T13" fmla="*/ 0 h 147"/>
                <a:gd name="T14" fmla="*/ 0 w 143"/>
                <a:gd name="T15" fmla="*/ 0 h 147"/>
                <a:gd name="T16" fmla="*/ 0 w 143"/>
                <a:gd name="T17" fmla="*/ 0 h 147"/>
                <a:gd name="T18" fmla="*/ 0 w 143"/>
                <a:gd name="T19" fmla="*/ 0 h 147"/>
                <a:gd name="T20" fmla="*/ 0 w 143"/>
                <a:gd name="T21" fmla="*/ 0 h 147"/>
                <a:gd name="T22" fmla="*/ 0 w 143"/>
                <a:gd name="T23" fmla="*/ 0 h 147"/>
                <a:gd name="T24" fmla="*/ 0 w 143"/>
                <a:gd name="T25" fmla="*/ 0 h 147"/>
                <a:gd name="T26" fmla="*/ 0 w 143"/>
                <a:gd name="T27" fmla="*/ 0 h 147"/>
                <a:gd name="T28" fmla="*/ 0 w 143"/>
                <a:gd name="T29" fmla="*/ 0 h 147"/>
                <a:gd name="T30" fmla="*/ 0 w 143"/>
                <a:gd name="T31" fmla="*/ 0 h 147"/>
                <a:gd name="T32" fmla="*/ 0 w 143"/>
                <a:gd name="T33" fmla="*/ 0 h 147"/>
                <a:gd name="T34" fmla="*/ 0 w 143"/>
                <a:gd name="T35" fmla="*/ 0 h 147"/>
                <a:gd name="T36" fmla="*/ 0 w 143"/>
                <a:gd name="T37" fmla="*/ 0 h 147"/>
                <a:gd name="T38" fmla="*/ 0 w 143"/>
                <a:gd name="T39" fmla="*/ 0 h 147"/>
                <a:gd name="T40" fmla="*/ 0 w 143"/>
                <a:gd name="T41" fmla="*/ 0 h 147"/>
                <a:gd name="T42" fmla="*/ 0 w 143"/>
                <a:gd name="T43" fmla="*/ 0 h 147"/>
                <a:gd name="T44" fmla="*/ 1 w 143"/>
                <a:gd name="T45" fmla="*/ 0 h 147"/>
                <a:gd name="T46" fmla="*/ 1 w 143"/>
                <a:gd name="T47" fmla="*/ 0 h 147"/>
                <a:gd name="T48" fmla="*/ 1 w 143"/>
                <a:gd name="T49" fmla="*/ 0 h 147"/>
                <a:gd name="T50" fmla="*/ 1 w 143"/>
                <a:gd name="T51" fmla="*/ 0 h 147"/>
                <a:gd name="T52" fmla="*/ 1 w 143"/>
                <a:gd name="T53" fmla="*/ 0 h 147"/>
                <a:gd name="T54" fmla="*/ 1 w 143"/>
                <a:gd name="T55" fmla="*/ 0 h 147"/>
                <a:gd name="T56" fmla="*/ 1 w 143"/>
                <a:gd name="T57" fmla="*/ 0 h 147"/>
                <a:gd name="T58" fmla="*/ 1 w 143"/>
                <a:gd name="T59" fmla="*/ 0 h 147"/>
                <a:gd name="T60" fmla="*/ 1 w 143"/>
                <a:gd name="T61" fmla="*/ 0 h 147"/>
                <a:gd name="T62" fmla="*/ 1 w 143"/>
                <a:gd name="T63" fmla="*/ 0 h 147"/>
                <a:gd name="T64" fmla="*/ 1 w 143"/>
                <a:gd name="T65" fmla="*/ 0 h 147"/>
                <a:gd name="T66" fmla="*/ 1 w 143"/>
                <a:gd name="T67" fmla="*/ 0 h 147"/>
                <a:gd name="T68" fmla="*/ 0 w 143"/>
                <a:gd name="T69" fmla="*/ 0 h 147"/>
                <a:gd name="T70" fmla="*/ 0 w 143"/>
                <a:gd name="T71" fmla="*/ 0 h 147"/>
                <a:gd name="T72" fmla="*/ 0 w 143"/>
                <a:gd name="T73" fmla="*/ 0 h 147"/>
                <a:gd name="T74" fmla="*/ 0 w 143"/>
                <a:gd name="T75" fmla="*/ 0 h 147"/>
                <a:gd name="T76" fmla="*/ 0 w 143"/>
                <a:gd name="T77" fmla="*/ 0 h 147"/>
                <a:gd name="T78" fmla="*/ 0 w 143"/>
                <a:gd name="T79" fmla="*/ 0 h 147"/>
                <a:gd name="T80" fmla="*/ 0 w 143"/>
                <a:gd name="T81" fmla="*/ 0 h 147"/>
                <a:gd name="T82" fmla="*/ 0 w 143"/>
                <a:gd name="T83" fmla="*/ 0 h 147"/>
                <a:gd name="T84" fmla="*/ 0 w 143"/>
                <a:gd name="T85" fmla="*/ 0 h 147"/>
                <a:gd name="T86" fmla="*/ 0 w 143"/>
                <a:gd name="T87" fmla="*/ 0 h 147"/>
                <a:gd name="T88" fmla="*/ 0 w 143"/>
                <a:gd name="T89" fmla="*/ 0 h 147"/>
                <a:gd name="T90" fmla="*/ 0 w 143"/>
                <a:gd name="T91" fmla="*/ 0 h 147"/>
                <a:gd name="T92" fmla="*/ 0 w 143"/>
                <a:gd name="T93" fmla="*/ 0 h 147"/>
                <a:gd name="T94" fmla="*/ 0 w 143"/>
                <a:gd name="T95" fmla="*/ 0 h 147"/>
                <a:gd name="T96" fmla="*/ 0 w 143"/>
                <a:gd name="T97" fmla="*/ 0 h 147"/>
                <a:gd name="T98" fmla="*/ 0 w 143"/>
                <a:gd name="T99" fmla="*/ 0 h 147"/>
                <a:gd name="T100" fmla="*/ 0 w 143"/>
                <a:gd name="T101" fmla="*/ 0 h 147"/>
                <a:gd name="T102" fmla="*/ 0 w 143"/>
                <a:gd name="T103" fmla="*/ 0 h 147"/>
                <a:gd name="T104" fmla="*/ 0 w 143"/>
                <a:gd name="T105" fmla="*/ 0 h 147"/>
                <a:gd name="T106" fmla="*/ 0 w 143"/>
                <a:gd name="T107" fmla="*/ 0 h 147"/>
                <a:gd name="T108" fmla="*/ 0 w 143"/>
                <a:gd name="T109" fmla="*/ 0 h 147"/>
                <a:gd name="T110" fmla="*/ 0 w 143"/>
                <a:gd name="T111" fmla="*/ 1 h 147"/>
                <a:gd name="T112" fmla="*/ 0 w 143"/>
                <a:gd name="T113" fmla="*/ 1 h 1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3"/>
                <a:gd name="T172" fmla="*/ 0 h 147"/>
                <a:gd name="T173" fmla="*/ 143 w 143"/>
                <a:gd name="T174" fmla="*/ 147 h 1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3" h="147">
                  <a:moveTo>
                    <a:pt x="21" y="147"/>
                  </a:moveTo>
                  <a:lnTo>
                    <a:pt x="12" y="137"/>
                  </a:lnTo>
                  <a:lnTo>
                    <a:pt x="5" y="123"/>
                  </a:lnTo>
                  <a:lnTo>
                    <a:pt x="1" y="107"/>
                  </a:lnTo>
                  <a:lnTo>
                    <a:pt x="0" y="95"/>
                  </a:lnTo>
                  <a:lnTo>
                    <a:pt x="8" y="85"/>
                  </a:lnTo>
                  <a:lnTo>
                    <a:pt x="18" y="76"/>
                  </a:lnTo>
                  <a:lnTo>
                    <a:pt x="26" y="69"/>
                  </a:lnTo>
                  <a:lnTo>
                    <a:pt x="34" y="66"/>
                  </a:lnTo>
                  <a:lnTo>
                    <a:pt x="35" y="56"/>
                  </a:lnTo>
                  <a:lnTo>
                    <a:pt x="41" y="45"/>
                  </a:lnTo>
                  <a:lnTo>
                    <a:pt x="48" y="37"/>
                  </a:lnTo>
                  <a:lnTo>
                    <a:pt x="55" y="29"/>
                  </a:lnTo>
                  <a:lnTo>
                    <a:pt x="61" y="25"/>
                  </a:lnTo>
                  <a:lnTo>
                    <a:pt x="69" y="22"/>
                  </a:lnTo>
                  <a:lnTo>
                    <a:pt x="76" y="21"/>
                  </a:lnTo>
                  <a:lnTo>
                    <a:pt x="83" y="21"/>
                  </a:lnTo>
                  <a:lnTo>
                    <a:pt x="87" y="12"/>
                  </a:lnTo>
                  <a:lnTo>
                    <a:pt x="93" y="7"/>
                  </a:lnTo>
                  <a:lnTo>
                    <a:pt x="100" y="3"/>
                  </a:lnTo>
                  <a:lnTo>
                    <a:pt x="107" y="1"/>
                  </a:lnTo>
                  <a:lnTo>
                    <a:pt x="114" y="0"/>
                  </a:lnTo>
                  <a:lnTo>
                    <a:pt x="122" y="1"/>
                  </a:lnTo>
                  <a:lnTo>
                    <a:pt x="129" y="3"/>
                  </a:lnTo>
                  <a:lnTo>
                    <a:pt x="134" y="5"/>
                  </a:lnTo>
                  <a:lnTo>
                    <a:pt x="137" y="10"/>
                  </a:lnTo>
                  <a:lnTo>
                    <a:pt x="140" y="12"/>
                  </a:lnTo>
                  <a:lnTo>
                    <a:pt x="141" y="17"/>
                  </a:lnTo>
                  <a:lnTo>
                    <a:pt x="143" y="21"/>
                  </a:lnTo>
                  <a:lnTo>
                    <a:pt x="137" y="22"/>
                  </a:lnTo>
                  <a:lnTo>
                    <a:pt x="133" y="25"/>
                  </a:lnTo>
                  <a:lnTo>
                    <a:pt x="129" y="29"/>
                  </a:lnTo>
                  <a:lnTo>
                    <a:pt x="126" y="37"/>
                  </a:lnTo>
                  <a:lnTo>
                    <a:pt x="123" y="28"/>
                  </a:lnTo>
                  <a:lnTo>
                    <a:pt x="120" y="20"/>
                  </a:lnTo>
                  <a:lnTo>
                    <a:pt x="116" y="15"/>
                  </a:lnTo>
                  <a:lnTo>
                    <a:pt x="107" y="14"/>
                  </a:lnTo>
                  <a:lnTo>
                    <a:pt x="97" y="17"/>
                  </a:lnTo>
                  <a:lnTo>
                    <a:pt x="90" y="25"/>
                  </a:lnTo>
                  <a:lnTo>
                    <a:pt x="87" y="35"/>
                  </a:lnTo>
                  <a:lnTo>
                    <a:pt x="86" y="47"/>
                  </a:lnTo>
                  <a:lnTo>
                    <a:pt x="82" y="37"/>
                  </a:lnTo>
                  <a:lnTo>
                    <a:pt x="78" y="31"/>
                  </a:lnTo>
                  <a:lnTo>
                    <a:pt x="70" y="28"/>
                  </a:lnTo>
                  <a:lnTo>
                    <a:pt x="61" y="29"/>
                  </a:lnTo>
                  <a:lnTo>
                    <a:pt x="55" y="31"/>
                  </a:lnTo>
                  <a:lnTo>
                    <a:pt x="51" y="35"/>
                  </a:lnTo>
                  <a:lnTo>
                    <a:pt x="48" y="42"/>
                  </a:lnTo>
                  <a:lnTo>
                    <a:pt x="46" y="51"/>
                  </a:lnTo>
                  <a:lnTo>
                    <a:pt x="46" y="62"/>
                  </a:lnTo>
                  <a:lnTo>
                    <a:pt x="46" y="71"/>
                  </a:lnTo>
                  <a:lnTo>
                    <a:pt x="46" y="78"/>
                  </a:lnTo>
                  <a:lnTo>
                    <a:pt x="44" y="82"/>
                  </a:lnTo>
                  <a:lnTo>
                    <a:pt x="34" y="93"/>
                  </a:lnTo>
                  <a:lnTo>
                    <a:pt x="26" y="110"/>
                  </a:lnTo>
                  <a:lnTo>
                    <a:pt x="22" y="130"/>
                  </a:lnTo>
                  <a:lnTo>
                    <a:pt x="21" y="147"/>
                  </a:lnTo>
                  <a:close/>
                </a:path>
              </a:pathLst>
            </a:custGeom>
            <a:solidFill>
              <a:srgbClr val="3399FF"/>
            </a:solidFill>
            <a:ln w="9525">
              <a:noFill/>
              <a:round/>
              <a:headEnd/>
              <a:tailEnd/>
            </a:ln>
          </p:spPr>
          <p:txBody>
            <a:bodyPr/>
            <a:lstStyle/>
            <a:p>
              <a:endParaRPr lang="zh-CN" altLang="en-US"/>
            </a:p>
          </p:txBody>
        </p:sp>
        <p:sp>
          <p:nvSpPr>
            <p:cNvPr id="24647" name="Freeform 124"/>
            <p:cNvSpPr>
              <a:spLocks/>
            </p:cNvSpPr>
            <p:nvPr/>
          </p:nvSpPr>
          <p:spPr bwMode="auto">
            <a:xfrm>
              <a:off x="3361" y="2243"/>
              <a:ext cx="32" cy="19"/>
            </a:xfrm>
            <a:custGeom>
              <a:avLst/>
              <a:gdLst>
                <a:gd name="T0" fmla="*/ 0 w 97"/>
                <a:gd name="T1" fmla="*/ 0 h 55"/>
                <a:gd name="T2" fmla="*/ 0 w 97"/>
                <a:gd name="T3" fmla="*/ 0 h 55"/>
                <a:gd name="T4" fmla="*/ 0 w 97"/>
                <a:gd name="T5" fmla="*/ 0 h 55"/>
                <a:gd name="T6" fmla="*/ 0 w 97"/>
                <a:gd name="T7" fmla="*/ 0 h 55"/>
                <a:gd name="T8" fmla="*/ 0 w 97"/>
                <a:gd name="T9" fmla="*/ 0 h 55"/>
                <a:gd name="T10" fmla="*/ 0 w 97"/>
                <a:gd name="T11" fmla="*/ 0 h 55"/>
                <a:gd name="T12" fmla="*/ 0 w 97"/>
                <a:gd name="T13" fmla="*/ 0 h 55"/>
                <a:gd name="T14" fmla="*/ 0 w 97"/>
                <a:gd name="T15" fmla="*/ 0 h 55"/>
                <a:gd name="T16" fmla="*/ 0 w 97"/>
                <a:gd name="T17" fmla="*/ 0 h 55"/>
                <a:gd name="T18" fmla="*/ 0 w 97"/>
                <a:gd name="T19" fmla="*/ 0 h 55"/>
                <a:gd name="T20" fmla="*/ 0 w 97"/>
                <a:gd name="T21" fmla="*/ 0 h 55"/>
                <a:gd name="T22" fmla="*/ 0 w 97"/>
                <a:gd name="T23" fmla="*/ 0 h 55"/>
                <a:gd name="T24" fmla="*/ 0 w 97"/>
                <a:gd name="T25" fmla="*/ 0 h 55"/>
                <a:gd name="T26" fmla="*/ 0 w 97"/>
                <a:gd name="T27" fmla="*/ 0 h 55"/>
                <a:gd name="T28" fmla="*/ 0 w 97"/>
                <a:gd name="T29" fmla="*/ 0 h 55"/>
                <a:gd name="T30" fmla="*/ 0 w 97"/>
                <a:gd name="T31" fmla="*/ 0 h 55"/>
                <a:gd name="T32" fmla="*/ 0 w 97"/>
                <a:gd name="T33" fmla="*/ 0 h 55"/>
                <a:gd name="T34" fmla="*/ 0 w 97"/>
                <a:gd name="T35" fmla="*/ 0 h 55"/>
                <a:gd name="T36" fmla="*/ 0 w 97"/>
                <a:gd name="T37" fmla="*/ 0 h 55"/>
                <a:gd name="T38" fmla="*/ 0 w 97"/>
                <a:gd name="T39" fmla="*/ 0 h 55"/>
                <a:gd name="T40" fmla="*/ 0 w 97"/>
                <a:gd name="T41" fmla="*/ 0 h 55"/>
                <a:gd name="T42" fmla="*/ 0 w 97"/>
                <a:gd name="T43" fmla="*/ 0 h 55"/>
                <a:gd name="T44" fmla="*/ 0 w 97"/>
                <a:gd name="T45" fmla="*/ 0 h 55"/>
                <a:gd name="T46" fmla="*/ 0 w 97"/>
                <a:gd name="T47" fmla="*/ 0 h 55"/>
                <a:gd name="T48" fmla="*/ 0 w 97"/>
                <a:gd name="T49" fmla="*/ 0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7"/>
                <a:gd name="T76" fmla="*/ 0 h 55"/>
                <a:gd name="T77" fmla="*/ 97 w 97"/>
                <a:gd name="T78" fmla="*/ 55 h 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7" h="55">
                  <a:moveTo>
                    <a:pt x="0" y="55"/>
                  </a:moveTo>
                  <a:lnTo>
                    <a:pt x="0" y="52"/>
                  </a:lnTo>
                  <a:lnTo>
                    <a:pt x="2" y="51"/>
                  </a:lnTo>
                  <a:lnTo>
                    <a:pt x="2" y="48"/>
                  </a:lnTo>
                  <a:lnTo>
                    <a:pt x="2" y="47"/>
                  </a:lnTo>
                  <a:lnTo>
                    <a:pt x="12" y="44"/>
                  </a:lnTo>
                  <a:lnTo>
                    <a:pt x="24" y="38"/>
                  </a:lnTo>
                  <a:lnTo>
                    <a:pt x="37" y="34"/>
                  </a:lnTo>
                  <a:lnTo>
                    <a:pt x="51" y="27"/>
                  </a:lnTo>
                  <a:lnTo>
                    <a:pt x="66" y="20"/>
                  </a:lnTo>
                  <a:lnTo>
                    <a:pt x="78" y="14"/>
                  </a:lnTo>
                  <a:lnTo>
                    <a:pt x="88" y="7"/>
                  </a:lnTo>
                  <a:lnTo>
                    <a:pt x="95" y="0"/>
                  </a:lnTo>
                  <a:lnTo>
                    <a:pt x="95" y="1"/>
                  </a:lnTo>
                  <a:lnTo>
                    <a:pt x="97" y="4"/>
                  </a:lnTo>
                  <a:lnTo>
                    <a:pt x="97" y="6"/>
                  </a:lnTo>
                  <a:lnTo>
                    <a:pt x="97" y="8"/>
                  </a:lnTo>
                  <a:lnTo>
                    <a:pt x="88" y="13"/>
                  </a:lnTo>
                  <a:lnTo>
                    <a:pt x="77" y="20"/>
                  </a:lnTo>
                  <a:lnTo>
                    <a:pt x="63" y="25"/>
                  </a:lnTo>
                  <a:lnTo>
                    <a:pt x="47" y="33"/>
                  </a:lnTo>
                  <a:lnTo>
                    <a:pt x="32" y="40"/>
                  </a:lnTo>
                  <a:lnTo>
                    <a:pt x="17" y="45"/>
                  </a:lnTo>
                  <a:lnTo>
                    <a:pt x="7" y="51"/>
                  </a:lnTo>
                  <a:lnTo>
                    <a:pt x="0" y="55"/>
                  </a:lnTo>
                  <a:close/>
                </a:path>
              </a:pathLst>
            </a:custGeom>
            <a:solidFill>
              <a:srgbClr val="3399FF"/>
            </a:solidFill>
            <a:ln w="9525">
              <a:noFill/>
              <a:round/>
              <a:headEnd/>
              <a:tailEnd/>
            </a:ln>
          </p:spPr>
          <p:txBody>
            <a:bodyPr/>
            <a:lstStyle/>
            <a:p>
              <a:endParaRPr lang="zh-CN" altLang="en-US"/>
            </a:p>
          </p:txBody>
        </p:sp>
        <p:sp>
          <p:nvSpPr>
            <p:cNvPr id="24648" name="Freeform 125"/>
            <p:cNvSpPr>
              <a:spLocks/>
            </p:cNvSpPr>
            <p:nvPr/>
          </p:nvSpPr>
          <p:spPr bwMode="auto">
            <a:xfrm>
              <a:off x="3267" y="2860"/>
              <a:ext cx="18" cy="49"/>
            </a:xfrm>
            <a:custGeom>
              <a:avLst/>
              <a:gdLst>
                <a:gd name="T0" fmla="*/ 0 w 56"/>
                <a:gd name="T1" fmla="*/ 1 h 149"/>
                <a:gd name="T2" fmla="*/ 0 w 56"/>
                <a:gd name="T3" fmla="*/ 1 h 149"/>
                <a:gd name="T4" fmla="*/ 0 w 56"/>
                <a:gd name="T5" fmla="*/ 0 h 149"/>
                <a:gd name="T6" fmla="*/ 0 w 56"/>
                <a:gd name="T7" fmla="*/ 0 h 149"/>
                <a:gd name="T8" fmla="*/ 0 w 56"/>
                <a:gd name="T9" fmla="*/ 0 h 149"/>
                <a:gd name="T10" fmla="*/ 0 w 56"/>
                <a:gd name="T11" fmla="*/ 0 h 149"/>
                <a:gd name="T12" fmla="*/ 0 w 56"/>
                <a:gd name="T13" fmla="*/ 0 h 149"/>
                <a:gd name="T14" fmla="*/ 0 w 56"/>
                <a:gd name="T15" fmla="*/ 0 h 149"/>
                <a:gd name="T16" fmla="*/ 0 w 56"/>
                <a:gd name="T17" fmla="*/ 0 h 149"/>
                <a:gd name="T18" fmla="*/ 0 w 56"/>
                <a:gd name="T19" fmla="*/ 0 h 149"/>
                <a:gd name="T20" fmla="*/ 0 w 56"/>
                <a:gd name="T21" fmla="*/ 0 h 149"/>
                <a:gd name="T22" fmla="*/ 0 w 56"/>
                <a:gd name="T23" fmla="*/ 0 h 149"/>
                <a:gd name="T24" fmla="*/ 0 w 56"/>
                <a:gd name="T25" fmla="*/ 0 h 149"/>
                <a:gd name="T26" fmla="*/ 0 w 56"/>
                <a:gd name="T27" fmla="*/ 0 h 149"/>
                <a:gd name="T28" fmla="*/ 0 w 56"/>
                <a:gd name="T29" fmla="*/ 0 h 149"/>
                <a:gd name="T30" fmla="*/ 0 w 56"/>
                <a:gd name="T31" fmla="*/ 0 h 149"/>
                <a:gd name="T32" fmla="*/ 0 w 56"/>
                <a:gd name="T33" fmla="*/ 0 h 149"/>
                <a:gd name="T34" fmla="*/ 0 w 56"/>
                <a:gd name="T35" fmla="*/ 0 h 149"/>
                <a:gd name="T36" fmla="*/ 0 w 56"/>
                <a:gd name="T37" fmla="*/ 0 h 149"/>
                <a:gd name="T38" fmla="*/ 0 w 56"/>
                <a:gd name="T39" fmla="*/ 1 h 149"/>
                <a:gd name="T40" fmla="*/ 0 w 56"/>
                <a:gd name="T41" fmla="*/ 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49"/>
                <a:gd name="T65" fmla="*/ 56 w 56"/>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49">
                  <a:moveTo>
                    <a:pt x="0" y="149"/>
                  </a:moveTo>
                  <a:lnTo>
                    <a:pt x="10" y="134"/>
                  </a:lnTo>
                  <a:lnTo>
                    <a:pt x="17" y="117"/>
                  </a:lnTo>
                  <a:lnTo>
                    <a:pt x="24" y="98"/>
                  </a:lnTo>
                  <a:lnTo>
                    <a:pt x="29" y="79"/>
                  </a:lnTo>
                  <a:lnTo>
                    <a:pt x="34" y="61"/>
                  </a:lnTo>
                  <a:lnTo>
                    <a:pt x="38" y="42"/>
                  </a:lnTo>
                  <a:lnTo>
                    <a:pt x="41" y="27"/>
                  </a:lnTo>
                  <a:lnTo>
                    <a:pt x="44" y="14"/>
                  </a:lnTo>
                  <a:lnTo>
                    <a:pt x="48" y="8"/>
                  </a:lnTo>
                  <a:lnTo>
                    <a:pt x="51" y="4"/>
                  </a:lnTo>
                  <a:lnTo>
                    <a:pt x="54" y="1"/>
                  </a:lnTo>
                  <a:lnTo>
                    <a:pt x="56" y="0"/>
                  </a:lnTo>
                  <a:lnTo>
                    <a:pt x="56" y="5"/>
                  </a:lnTo>
                  <a:lnTo>
                    <a:pt x="55" y="18"/>
                  </a:lnTo>
                  <a:lnTo>
                    <a:pt x="51" y="38"/>
                  </a:lnTo>
                  <a:lnTo>
                    <a:pt x="44" y="62"/>
                  </a:lnTo>
                  <a:lnTo>
                    <a:pt x="35" y="88"/>
                  </a:lnTo>
                  <a:lnTo>
                    <a:pt x="25" y="112"/>
                  </a:lnTo>
                  <a:lnTo>
                    <a:pt x="12" y="133"/>
                  </a:lnTo>
                  <a:lnTo>
                    <a:pt x="0" y="149"/>
                  </a:lnTo>
                  <a:close/>
                </a:path>
              </a:pathLst>
            </a:custGeom>
            <a:solidFill>
              <a:srgbClr val="3399FF"/>
            </a:solidFill>
            <a:ln w="9525">
              <a:noFill/>
              <a:round/>
              <a:headEnd/>
              <a:tailEnd/>
            </a:ln>
          </p:spPr>
          <p:txBody>
            <a:bodyPr/>
            <a:lstStyle/>
            <a:p>
              <a:endParaRPr lang="zh-CN" altLang="en-US"/>
            </a:p>
          </p:txBody>
        </p:sp>
        <p:sp>
          <p:nvSpPr>
            <p:cNvPr id="24649" name="Freeform 126"/>
            <p:cNvSpPr>
              <a:spLocks/>
            </p:cNvSpPr>
            <p:nvPr/>
          </p:nvSpPr>
          <p:spPr bwMode="auto">
            <a:xfrm>
              <a:off x="3510" y="2862"/>
              <a:ext cx="6" cy="68"/>
            </a:xfrm>
            <a:custGeom>
              <a:avLst/>
              <a:gdLst>
                <a:gd name="T0" fmla="*/ 0 w 17"/>
                <a:gd name="T1" fmla="*/ 0 h 203"/>
                <a:gd name="T2" fmla="*/ 0 w 17"/>
                <a:gd name="T3" fmla="*/ 0 h 203"/>
                <a:gd name="T4" fmla="*/ 0 w 17"/>
                <a:gd name="T5" fmla="*/ 0 h 203"/>
                <a:gd name="T6" fmla="*/ 0 w 17"/>
                <a:gd name="T7" fmla="*/ 1 h 203"/>
                <a:gd name="T8" fmla="*/ 0 w 17"/>
                <a:gd name="T9" fmla="*/ 1 h 203"/>
                <a:gd name="T10" fmla="*/ 0 w 17"/>
                <a:gd name="T11" fmla="*/ 1 h 203"/>
                <a:gd name="T12" fmla="*/ 0 w 17"/>
                <a:gd name="T13" fmla="*/ 1 h 203"/>
                <a:gd name="T14" fmla="*/ 0 w 17"/>
                <a:gd name="T15" fmla="*/ 1 h 203"/>
                <a:gd name="T16" fmla="*/ 0 w 17"/>
                <a:gd name="T17" fmla="*/ 1 h 203"/>
                <a:gd name="T18" fmla="*/ 0 w 17"/>
                <a:gd name="T19" fmla="*/ 1 h 203"/>
                <a:gd name="T20" fmla="*/ 0 w 17"/>
                <a:gd name="T21" fmla="*/ 0 h 203"/>
                <a:gd name="T22" fmla="*/ 0 w 17"/>
                <a:gd name="T23" fmla="*/ 0 h 203"/>
                <a:gd name="T24" fmla="*/ 0 w 17"/>
                <a:gd name="T25" fmla="*/ 0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03"/>
                <a:gd name="T41" fmla="*/ 17 w 17"/>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03">
                  <a:moveTo>
                    <a:pt x="2" y="0"/>
                  </a:moveTo>
                  <a:lnTo>
                    <a:pt x="6" y="41"/>
                  </a:lnTo>
                  <a:lnTo>
                    <a:pt x="9" y="94"/>
                  </a:lnTo>
                  <a:lnTo>
                    <a:pt x="7" y="145"/>
                  </a:lnTo>
                  <a:lnTo>
                    <a:pt x="0" y="187"/>
                  </a:lnTo>
                  <a:lnTo>
                    <a:pt x="2" y="192"/>
                  </a:lnTo>
                  <a:lnTo>
                    <a:pt x="3" y="194"/>
                  </a:lnTo>
                  <a:lnTo>
                    <a:pt x="6" y="199"/>
                  </a:lnTo>
                  <a:lnTo>
                    <a:pt x="6" y="203"/>
                  </a:lnTo>
                  <a:lnTo>
                    <a:pt x="14" y="165"/>
                  </a:lnTo>
                  <a:lnTo>
                    <a:pt x="17" y="108"/>
                  </a:lnTo>
                  <a:lnTo>
                    <a:pt x="13" y="50"/>
                  </a:lnTo>
                  <a:lnTo>
                    <a:pt x="2" y="0"/>
                  </a:lnTo>
                  <a:close/>
                </a:path>
              </a:pathLst>
            </a:custGeom>
            <a:solidFill>
              <a:srgbClr val="3399FF"/>
            </a:solidFill>
            <a:ln w="9525">
              <a:noFill/>
              <a:round/>
              <a:headEnd/>
              <a:tailEnd/>
            </a:ln>
          </p:spPr>
          <p:txBody>
            <a:bodyPr/>
            <a:lstStyle/>
            <a:p>
              <a:endParaRPr lang="zh-CN" altLang="en-US"/>
            </a:p>
          </p:txBody>
        </p:sp>
        <p:sp>
          <p:nvSpPr>
            <p:cNvPr id="24650" name="Freeform 127"/>
            <p:cNvSpPr>
              <a:spLocks/>
            </p:cNvSpPr>
            <p:nvPr/>
          </p:nvSpPr>
          <p:spPr bwMode="auto">
            <a:xfrm>
              <a:off x="3502" y="2657"/>
              <a:ext cx="19" cy="169"/>
            </a:xfrm>
            <a:custGeom>
              <a:avLst/>
              <a:gdLst>
                <a:gd name="T0" fmla="*/ 0 w 59"/>
                <a:gd name="T1" fmla="*/ 0 h 505"/>
                <a:gd name="T2" fmla="*/ 0 w 59"/>
                <a:gd name="T3" fmla="*/ 0 h 505"/>
                <a:gd name="T4" fmla="*/ 0 w 59"/>
                <a:gd name="T5" fmla="*/ 0 h 505"/>
                <a:gd name="T6" fmla="*/ 0 w 59"/>
                <a:gd name="T7" fmla="*/ 1 h 505"/>
                <a:gd name="T8" fmla="*/ 0 w 59"/>
                <a:gd name="T9" fmla="*/ 1 h 505"/>
                <a:gd name="T10" fmla="*/ 0 w 59"/>
                <a:gd name="T11" fmla="*/ 1 h 505"/>
                <a:gd name="T12" fmla="*/ 0 w 59"/>
                <a:gd name="T13" fmla="*/ 1 h 505"/>
                <a:gd name="T14" fmla="*/ 0 w 59"/>
                <a:gd name="T15" fmla="*/ 1 h 505"/>
                <a:gd name="T16" fmla="*/ 0 w 59"/>
                <a:gd name="T17" fmla="*/ 1 h 505"/>
                <a:gd name="T18" fmla="*/ 0 w 59"/>
                <a:gd name="T19" fmla="*/ 2 h 505"/>
                <a:gd name="T20" fmla="*/ 0 w 59"/>
                <a:gd name="T21" fmla="*/ 2 h 505"/>
                <a:gd name="T22" fmla="*/ 0 w 59"/>
                <a:gd name="T23" fmla="*/ 2 h 505"/>
                <a:gd name="T24" fmla="*/ 0 w 59"/>
                <a:gd name="T25" fmla="*/ 2 h 505"/>
                <a:gd name="T26" fmla="*/ 0 w 59"/>
                <a:gd name="T27" fmla="*/ 2 h 505"/>
                <a:gd name="T28" fmla="*/ 0 w 59"/>
                <a:gd name="T29" fmla="*/ 2 h 505"/>
                <a:gd name="T30" fmla="*/ 0 w 59"/>
                <a:gd name="T31" fmla="*/ 2 h 505"/>
                <a:gd name="T32" fmla="*/ 0 w 59"/>
                <a:gd name="T33" fmla="*/ 1 h 505"/>
                <a:gd name="T34" fmla="*/ 0 w 59"/>
                <a:gd name="T35" fmla="*/ 1 h 505"/>
                <a:gd name="T36" fmla="*/ 0 w 59"/>
                <a:gd name="T37" fmla="*/ 1 h 505"/>
                <a:gd name="T38" fmla="*/ 0 w 59"/>
                <a:gd name="T39" fmla="*/ 1 h 505"/>
                <a:gd name="T40" fmla="*/ 0 w 59"/>
                <a:gd name="T41" fmla="*/ 1 h 505"/>
                <a:gd name="T42" fmla="*/ 0 w 59"/>
                <a:gd name="T43" fmla="*/ 1 h 505"/>
                <a:gd name="T44" fmla="*/ 0 w 59"/>
                <a:gd name="T45" fmla="*/ 0 h 505"/>
                <a:gd name="T46" fmla="*/ 0 w 59"/>
                <a:gd name="T47" fmla="*/ 0 h 505"/>
                <a:gd name="T48" fmla="*/ 0 w 59"/>
                <a:gd name="T49" fmla="*/ 0 h 50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505"/>
                <a:gd name="T77" fmla="*/ 59 w 59"/>
                <a:gd name="T78" fmla="*/ 505 h 50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505">
                  <a:moveTo>
                    <a:pt x="18" y="0"/>
                  </a:moveTo>
                  <a:lnTo>
                    <a:pt x="27" y="52"/>
                  </a:lnTo>
                  <a:lnTo>
                    <a:pt x="39" y="116"/>
                  </a:lnTo>
                  <a:lnTo>
                    <a:pt x="51" y="176"/>
                  </a:lnTo>
                  <a:lnTo>
                    <a:pt x="59" y="213"/>
                  </a:lnTo>
                  <a:lnTo>
                    <a:pt x="45" y="241"/>
                  </a:lnTo>
                  <a:lnTo>
                    <a:pt x="34" y="276"/>
                  </a:lnTo>
                  <a:lnTo>
                    <a:pt x="25" y="315"/>
                  </a:lnTo>
                  <a:lnTo>
                    <a:pt x="18" y="354"/>
                  </a:lnTo>
                  <a:lnTo>
                    <a:pt x="14" y="395"/>
                  </a:lnTo>
                  <a:lnTo>
                    <a:pt x="12" y="435"/>
                  </a:lnTo>
                  <a:lnTo>
                    <a:pt x="14" y="472"/>
                  </a:lnTo>
                  <a:lnTo>
                    <a:pt x="18" y="505"/>
                  </a:lnTo>
                  <a:lnTo>
                    <a:pt x="8" y="464"/>
                  </a:lnTo>
                  <a:lnTo>
                    <a:pt x="2" y="422"/>
                  </a:lnTo>
                  <a:lnTo>
                    <a:pt x="0" y="384"/>
                  </a:lnTo>
                  <a:lnTo>
                    <a:pt x="2" y="346"/>
                  </a:lnTo>
                  <a:lnTo>
                    <a:pt x="8" y="309"/>
                  </a:lnTo>
                  <a:lnTo>
                    <a:pt x="17" y="275"/>
                  </a:lnTo>
                  <a:lnTo>
                    <a:pt x="28" y="242"/>
                  </a:lnTo>
                  <a:lnTo>
                    <a:pt x="41" y="213"/>
                  </a:lnTo>
                  <a:lnTo>
                    <a:pt x="34" y="174"/>
                  </a:lnTo>
                  <a:lnTo>
                    <a:pt x="28" y="112"/>
                  </a:lnTo>
                  <a:lnTo>
                    <a:pt x="22" y="48"/>
                  </a:lnTo>
                  <a:lnTo>
                    <a:pt x="18" y="0"/>
                  </a:lnTo>
                  <a:close/>
                </a:path>
              </a:pathLst>
            </a:custGeom>
            <a:solidFill>
              <a:srgbClr val="3399FF"/>
            </a:solidFill>
            <a:ln w="9525">
              <a:noFill/>
              <a:round/>
              <a:headEnd/>
              <a:tailEnd/>
            </a:ln>
          </p:spPr>
          <p:txBody>
            <a:bodyPr/>
            <a:lstStyle/>
            <a:p>
              <a:endParaRPr lang="zh-CN" altLang="en-US"/>
            </a:p>
          </p:txBody>
        </p:sp>
        <p:sp>
          <p:nvSpPr>
            <p:cNvPr id="24651" name="Freeform 128"/>
            <p:cNvSpPr>
              <a:spLocks/>
            </p:cNvSpPr>
            <p:nvPr/>
          </p:nvSpPr>
          <p:spPr bwMode="auto">
            <a:xfrm>
              <a:off x="3281" y="2301"/>
              <a:ext cx="6" cy="7"/>
            </a:xfrm>
            <a:custGeom>
              <a:avLst/>
              <a:gdLst>
                <a:gd name="T0" fmla="*/ 0 w 19"/>
                <a:gd name="T1" fmla="*/ 0 h 20"/>
                <a:gd name="T2" fmla="*/ 0 w 19"/>
                <a:gd name="T3" fmla="*/ 0 h 20"/>
                <a:gd name="T4" fmla="*/ 0 w 19"/>
                <a:gd name="T5" fmla="*/ 0 h 20"/>
                <a:gd name="T6" fmla="*/ 0 w 19"/>
                <a:gd name="T7" fmla="*/ 0 h 20"/>
                <a:gd name="T8" fmla="*/ 0 w 19"/>
                <a:gd name="T9" fmla="*/ 0 h 20"/>
                <a:gd name="T10" fmla="*/ 0 w 19"/>
                <a:gd name="T11" fmla="*/ 0 h 20"/>
                <a:gd name="T12" fmla="*/ 0 w 19"/>
                <a:gd name="T13" fmla="*/ 0 h 20"/>
                <a:gd name="T14" fmla="*/ 0 w 19"/>
                <a:gd name="T15" fmla="*/ 0 h 20"/>
                <a:gd name="T16" fmla="*/ 0 w 19"/>
                <a:gd name="T17" fmla="*/ 0 h 20"/>
                <a:gd name="T18" fmla="*/ 0 w 19"/>
                <a:gd name="T19" fmla="*/ 0 h 20"/>
                <a:gd name="T20" fmla="*/ 0 w 19"/>
                <a:gd name="T21" fmla="*/ 0 h 20"/>
                <a:gd name="T22" fmla="*/ 0 w 19"/>
                <a:gd name="T23" fmla="*/ 0 h 20"/>
                <a:gd name="T24" fmla="*/ 0 w 19"/>
                <a:gd name="T25" fmla="*/ 0 h 20"/>
                <a:gd name="T26" fmla="*/ 0 w 19"/>
                <a:gd name="T27" fmla="*/ 0 h 20"/>
                <a:gd name="T28" fmla="*/ 0 w 19"/>
                <a:gd name="T29" fmla="*/ 0 h 20"/>
                <a:gd name="T30" fmla="*/ 0 w 19"/>
                <a:gd name="T31" fmla="*/ 0 h 20"/>
                <a:gd name="T32" fmla="*/ 0 w 19"/>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0"/>
                <a:gd name="T53" fmla="*/ 19 w 19"/>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0">
                  <a:moveTo>
                    <a:pt x="2" y="0"/>
                  </a:moveTo>
                  <a:lnTo>
                    <a:pt x="4" y="1"/>
                  </a:lnTo>
                  <a:lnTo>
                    <a:pt x="10" y="3"/>
                  </a:lnTo>
                  <a:lnTo>
                    <a:pt x="14" y="6"/>
                  </a:lnTo>
                  <a:lnTo>
                    <a:pt x="19" y="6"/>
                  </a:lnTo>
                  <a:lnTo>
                    <a:pt x="16" y="10"/>
                  </a:lnTo>
                  <a:lnTo>
                    <a:pt x="12" y="13"/>
                  </a:lnTo>
                  <a:lnTo>
                    <a:pt x="9" y="17"/>
                  </a:lnTo>
                  <a:lnTo>
                    <a:pt x="7" y="20"/>
                  </a:lnTo>
                  <a:lnTo>
                    <a:pt x="6" y="20"/>
                  </a:lnTo>
                  <a:lnTo>
                    <a:pt x="4" y="18"/>
                  </a:lnTo>
                  <a:lnTo>
                    <a:pt x="2" y="17"/>
                  </a:lnTo>
                  <a:lnTo>
                    <a:pt x="0" y="16"/>
                  </a:lnTo>
                  <a:lnTo>
                    <a:pt x="2" y="13"/>
                  </a:lnTo>
                  <a:lnTo>
                    <a:pt x="2" y="7"/>
                  </a:lnTo>
                  <a:lnTo>
                    <a:pt x="2" y="3"/>
                  </a:lnTo>
                  <a:lnTo>
                    <a:pt x="2" y="0"/>
                  </a:lnTo>
                  <a:close/>
                </a:path>
              </a:pathLst>
            </a:custGeom>
            <a:solidFill>
              <a:srgbClr val="3399FF"/>
            </a:solidFill>
            <a:ln w="9525">
              <a:noFill/>
              <a:round/>
              <a:headEnd/>
              <a:tailEnd/>
            </a:ln>
          </p:spPr>
          <p:txBody>
            <a:bodyPr/>
            <a:lstStyle/>
            <a:p>
              <a:endParaRPr lang="zh-CN" altLang="en-US"/>
            </a:p>
          </p:txBody>
        </p:sp>
        <p:sp>
          <p:nvSpPr>
            <p:cNvPr id="24652" name="Freeform 129"/>
            <p:cNvSpPr>
              <a:spLocks/>
            </p:cNvSpPr>
            <p:nvPr/>
          </p:nvSpPr>
          <p:spPr bwMode="auto">
            <a:xfrm>
              <a:off x="3296" y="2303"/>
              <a:ext cx="6" cy="7"/>
            </a:xfrm>
            <a:custGeom>
              <a:avLst/>
              <a:gdLst>
                <a:gd name="T0" fmla="*/ 0 w 17"/>
                <a:gd name="T1" fmla="*/ 0 h 22"/>
                <a:gd name="T2" fmla="*/ 0 w 17"/>
                <a:gd name="T3" fmla="*/ 0 h 22"/>
                <a:gd name="T4" fmla="*/ 0 w 17"/>
                <a:gd name="T5" fmla="*/ 0 h 22"/>
                <a:gd name="T6" fmla="*/ 0 w 17"/>
                <a:gd name="T7" fmla="*/ 0 h 22"/>
                <a:gd name="T8" fmla="*/ 0 w 17"/>
                <a:gd name="T9" fmla="*/ 0 h 22"/>
                <a:gd name="T10" fmla="*/ 0 w 17"/>
                <a:gd name="T11" fmla="*/ 0 h 22"/>
                <a:gd name="T12" fmla="*/ 0 w 17"/>
                <a:gd name="T13" fmla="*/ 0 h 22"/>
                <a:gd name="T14" fmla="*/ 0 w 17"/>
                <a:gd name="T15" fmla="*/ 0 h 22"/>
                <a:gd name="T16" fmla="*/ 0 w 17"/>
                <a:gd name="T17" fmla="*/ 0 h 22"/>
                <a:gd name="T18" fmla="*/ 0 w 17"/>
                <a:gd name="T19" fmla="*/ 0 h 22"/>
                <a:gd name="T20" fmla="*/ 0 w 17"/>
                <a:gd name="T21" fmla="*/ 0 h 22"/>
                <a:gd name="T22" fmla="*/ 0 w 17"/>
                <a:gd name="T23" fmla="*/ 0 h 22"/>
                <a:gd name="T24" fmla="*/ 0 w 17"/>
                <a:gd name="T25" fmla="*/ 0 h 22"/>
                <a:gd name="T26" fmla="*/ 0 w 17"/>
                <a:gd name="T27" fmla="*/ 0 h 22"/>
                <a:gd name="T28" fmla="*/ 0 w 17"/>
                <a:gd name="T29" fmla="*/ 0 h 22"/>
                <a:gd name="T30" fmla="*/ 0 w 17"/>
                <a:gd name="T31" fmla="*/ 0 h 22"/>
                <a:gd name="T32" fmla="*/ 0 w 17"/>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8" y="0"/>
                  </a:moveTo>
                  <a:lnTo>
                    <a:pt x="10" y="0"/>
                  </a:lnTo>
                  <a:lnTo>
                    <a:pt x="12" y="0"/>
                  </a:lnTo>
                  <a:lnTo>
                    <a:pt x="15" y="1"/>
                  </a:lnTo>
                  <a:lnTo>
                    <a:pt x="17" y="1"/>
                  </a:lnTo>
                  <a:lnTo>
                    <a:pt x="17" y="4"/>
                  </a:lnTo>
                  <a:lnTo>
                    <a:pt x="14" y="10"/>
                  </a:lnTo>
                  <a:lnTo>
                    <a:pt x="10" y="17"/>
                  </a:lnTo>
                  <a:lnTo>
                    <a:pt x="7" y="22"/>
                  </a:lnTo>
                  <a:lnTo>
                    <a:pt x="5" y="21"/>
                  </a:lnTo>
                  <a:lnTo>
                    <a:pt x="4" y="19"/>
                  </a:lnTo>
                  <a:lnTo>
                    <a:pt x="1" y="18"/>
                  </a:lnTo>
                  <a:lnTo>
                    <a:pt x="0" y="17"/>
                  </a:lnTo>
                  <a:lnTo>
                    <a:pt x="1" y="14"/>
                  </a:lnTo>
                  <a:lnTo>
                    <a:pt x="4" y="8"/>
                  </a:lnTo>
                  <a:lnTo>
                    <a:pt x="7" y="2"/>
                  </a:lnTo>
                  <a:lnTo>
                    <a:pt x="8" y="0"/>
                  </a:lnTo>
                  <a:close/>
                </a:path>
              </a:pathLst>
            </a:custGeom>
            <a:solidFill>
              <a:srgbClr val="3399FF"/>
            </a:solidFill>
            <a:ln w="9525">
              <a:noFill/>
              <a:round/>
              <a:headEnd/>
              <a:tailEnd/>
            </a:ln>
          </p:spPr>
          <p:txBody>
            <a:bodyPr/>
            <a:lstStyle/>
            <a:p>
              <a:endParaRPr lang="zh-CN" altLang="en-US"/>
            </a:p>
          </p:txBody>
        </p:sp>
        <p:sp>
          <p:nvSpPr>
            <p:cNvPr id="24653" name="Freeform 130"/>
            <p:cNvSpPr>
              <a:spLocks/>
            </p:cNvSpPr>
            <p:nvPr/>
          </p:nvSpPr>
          <p:spPr bwMode="auto">
            <a:xfrm>
              <a:off x="3468" y="2209"/>
              <a:ext cx="15" cy="24"/>
            </a:xfrm>
            <a:custGeom>
              <a:avLst/>
              <a:gdLst>
                <a:gd name="T0" fmla="*/ 0 w 43"/>
                <a:gd name="T1" fmla="*/ 0 h 71"/>
                <a:gd name="T2" fmla="*/ 0 w 43"/>
                <a:gd name="T3" fmla="*/ 0 h 71"/>
                <a:gd name="T4" fmla="*/ 0 w 43"/>
                <a:gd name="T5" fmla="*/ 0 h 71"/>
                <a:gd name="T6" fmla="*/ 0 w 43"/>
                <a:gd name="T7" fmla="*/ 0 h 71"/>
                <a:gd name="T8" fmla="*/ 0 w 43"/>
                <a:gd name="T9" fmla="*/ 0 h 71"/>
                <a:gd name="T10" fmla="*/ 0 w 43"/>
                <a:gd name="T11" fmla="*/ 0 h 71"/>
                <a:gd name="T12" fmla="*/ 0 w 43"/>
                <a:gd name="T13" fmla="*/ 0 h 71"/>
                <a:gd name="T14" fmla="*/ 0 w 43"/>
                <a:gd name="T15" fmla="*/ 0 h 71"/>
                <a:gd name="T16" fmla="*/ 0 w 43"/>
                <a:gd name="T17" fmla="*/ 0 h 71"/>
                <a:gd name="T18" fmla="*/ 0 w 43"/>
                <a:gd name="T19" fmla="*/ 0 h 71"/>
                <a:gd name="T20" fmla="*/ 0 w 43"/>
                <a:gd name="T21" fmla="*/ 0 h 71"/>
                <a:gd name="T22" fmla="*/ 0 w 43"/>
                <a:gd name="T23" fmla="*/ 0 h 71"/>
                <a:gd name="T24" fmla="*/ 0 w 43"/>
                <a:gd name="T25" fmla="*/ 0 h 71"/>
                <a:gd name="T26" fmla="*/ 0 w 43"/>
                <a:gd name="T27" fmla="*/ 0 h 71"/>
                <a:gd name="T28" fmla="*/ 0 w 43"/>
                <a:gd name="T29" fmla="*/ 0 h 71"/>
                <a:gd name="T30" fmla="*/ 0 w 43"/>
                <a:gd name="T31" fmla="*/ 0 h 71"/>
                <a:gd name="T32" fmla="*/ 0 w 43"/>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71"/>
                <a:gd name="T53" fmla="*/ 43 w 43"/>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71">
                  <a:moveTo>
                    <a:pt x="43" y="71"/>
                  </a:moveTo>
                  <a:lnTo>
                    <a:pt x="34" y="55"/>
                  </a:lnTo>
                  <a:lnTo>
                    <a:pt x="27" y="40"/>
                  </a:lnTo>
                  <a:lnTo>
                    <a:pt x="22" y="27"/>
                  </a:lnTo>
                  <a:lnTo>
                    <a:pt x="19" y="17"/>
                  </a:lnTo>
                  <a:lnTo>
                    <a:pt x="16" y="14"/>
                  </a:lnTo>
                  <a:lnTo>
                    <a:pt x="12" y="10"/>
                  </a:lnTo>
                  <a:lnTo>
                    <a:pt x="6" y="6"/>
                  </a:lnTo>
                  <a:lnTo>
                    <a:pt x="0" y="0"/>
                  </a:lnTo>
                  <a:lnTo>
                    <a:pt x="7" y="20"/>
                  </a:lnTo>
                  <a:lnTo>
                    <a:pt x="16" y="41"/>
                  </a:lnTo>
                  <a:lnTo>
                    <a:pt x="24" y="58"/>
                  </a:lnTo>
                  <a:lnTo>
                    <a:pt x="29" y="65"/>
                  </a:lnTo>
                  <a:lnTo>
                    <a:pt x="32" y="67"/>
                  </a:lnTo>
                  <a:lnTo>
                    <a:pt x="36" y="68"/>
                  </a:lnTo>
                  <a:lnTo>
                    <a:pt x="40" y="71"/>
                  </a:lnTo>
                  <a:lnTo>
                    <a:pt x="43" y="71"/>
                  </a:lnTo>
                  <a:close/>
                </a:path>
              </a:pathLst>
            </a:custGeom>
            <a:solidFill>
              <a:srgbClr val="3399FF"/>
            </a:solidFill>
            <a:ln w="9525">
              <a:noFill/>
              <a:round/>
              <a:headEnd/>
              <a:tailEnd/>
            </a:ln>
          </p:spPr>
          <p:txBody>
            <a:bodyPr/>
            <a:lstStyle/>
            <a:p>
              <a:endParaRPr lang="zh-CN" altLang="en-US"/>
            </a:p>
          </p:txBody>
        </p:sp>
        <p:sp>
          <p:nvSpPr>
            <p:cNvPr id="24654" name="Freeform 131"/>
            <p:cNvSpPr>
              <a:spLocks/>
            </p:cNvSpPr>
            <p:nvPr/>
          </p:nvSpPr>
          <p:spPr bwMode="auto">
            <a:xfrm>
              <a:off x="3382" y="2314"/>
              <a:ext cx="90" cy="70"/>
            </a:xfrm>
            <a:custGeom>
              <a:avLst/>
              <a:gdLst>
                <a:gd name="T0" fmla="*/ 0 w 270"/>
                <a:gd name="T1" fmla="*/ 1 h 210"/>
                <a:gd name="T2" fmla="*/ 1 w 270"/>
                <a:gd name="T3" fmla="*/ 1 h 210"/>
                <a:gd name="T4" fmla="*/ 1 w 270"/>
                <a:gd name="T5" fmla="*/ 1 h 210"/>
                <a:gd name="T6" fmla="*/ 1 w 270"/>
                <a:gd name="T7" fmla="*/ 1 h 210"/>
                <a:gd name="T8" fmla="*/ 1 w 270"/>
                <a:gd name="T9" fmla="*/ 1 h 210"/>
                <a:gd name="T10" fmla="*/ 1 w 270"/>
                <a:gd name="T11" fmla="*/ 1 h 210"/>
                <a:gd name="T12" fmla="*/ 1 w 270"/>
                <a:gd name="T13" fmla="*/ 1 h 210"/>
                <a:gd name="T14" fmla="*/ 1 w 270"/>
                <a:gd name="T15" fmla="*/ 1 h 210"/>
                <a:gd name="T16" fmla="*/ 1 w 270"/>
                <a:gd name="T17" fmla="*/ 1 h 210"/>
                <a:gd name="T18" fmla="*/ 1 w 270"/>
                <a:gd name="T19" fmla="*/ 1 h 210"/>
                <a:gd name="T20" fmla="*/ 1 w 270"/>
                <a:gd name="T21" fmla="*/ 1 h 210"/>
                <a:gd name="T22" fmla="*/ 1 w 270"/>
                <a:gd name="T23" fmla="*/ 1 h 210"/>
                <a:gd name="T24" fmla="*/ 1 w 270"/>
                <a:gd name="T25" fmla="*/ 1 h 210"/>
                <a:gd name="T26" fmla="*/ 1 w 270"/>
                <a:gd name="T27" fmla="*/ 1 h 210"/>
                <a:gd name="T28" fmla="*/ 1 w 270"/>
                <a:gd name="T29" fmla="*/ 1 h 210"/>
                <a:gd name="T30" fmla="*/ 1 w 270"/>
                <a:gd name="T31" fmla="*/ 1 h 210"/>
                <a:gd name="T32" fmla="*/ 1 w 270"/>
                <a:gd name="T33" fmla="*/ 1 h 210"/>
                <a:gd name="T34" fmla="*/ 1 w 270"/>
                <a:gd name="T35" fmla="*/ 1 h 210"/>
                <a:gd name="T36" fmla="*/ 1 w 270"/>
                <a:gd name="T37" fmla="*/ 1 h 210"/>
                <a:gd name="T38" fmla="*/ 1 w 270"/>
                <a:gd name="T39" fmla="*/ 0 h 210"/>
                <a:gd name="T40" fmla="*/ 1 w 270"/>
                <a:gd name="T41" fmla="*/ 0 h 210"/>
                <a:gd name="T42" fmla="*/ 1 w 270"/>
                <a:gd name="T43" fmla="*/ 0 h 210"/>
                <a:gd name="T44" fmla="*/ 1 w 270"/>
                <a:gd name="T45" fmla="*/ 0 h 210"/>
                <a:gd name="T46" fmla="*/ 1 w 270"/>
                <a:gd name="T47" fmla="*/ 0 h 210"/>
                <a:gd name="T48" fmla="*/ 1 w 270"/>
                <a:gd name="T49" fmla="*/ 0 h 210"/>
                <a:gd name="T50" fmla="*/ 1 w 270"/>
                <a:gd name="T51" fmla="*/ 0 h 210"/>
                <a:gd name="T52" fmla="*/ 1 w 270"/>
                <a:gd name="T53" fmla="*/ 0 h 210"/>
                <a:gd name="T54" fmla="*/ 1 w 270"/>
                <a:gd name="T55" fmla="*/ 0 h 210"/>
                <a:gd name="T56" fmla="*/ 1 w 270"/>
                <a:gd name="T57" fmla="*/ 0 h 210"/>
                <a:gd name="T58" fmla="*/ 1 w 270"/>
                <a:gd name="T59" fmla="*/ 0 h 210"/>
                <a:gd name="T60" fmla="*/ 1 w 270"/>
                <a:gd name="T61" fmla="*/ 0 h 210"/>
                <a:gd name="T62" fmla="*/ 0 w 270"/>
                <a:gd name="T63" fmla="*/ 0 h 210"/>
                <a:gd name="T64" fmla="*/ 0 w 270"/>
                <a:gd name="T65" fmla="*/ 0 h 210"/>
                <a:gd name="T66" fmla="*/ 0 w 270"/>
                <a:gd name="T67" fmla="*/ 0 h 210"/>
                <a:gd name="T68" fmla="*/ 0 w 270"/>
                <a:gd name="T69" fmla="*/ 0 h 210"/>
                <a:gd name="T70" fmla="*/ 0 w 270"/>
                <a:gd name="T71" fmla="*/ 0 h 210"/>
                <a:gd name="T72" fmla="*/ 0 w 270"/>
                <a:gd name="T73" fmla="*/ 0 h 210"/>
                <a:gd name="T74" fmla="*/ 0 w 270"/>
                <a:gd name="T75" fmla="*/ 0 h 210"/>
                <a:gd name="T76" fmla="*/ 0 w 270"/>
                <a:gd name="T77" fmla="*/ 0 h 210"/>
                <a:gd name="T78" fmla="*/ 0 w 270"/>
                <a:gd name="T79" fmla="*/ 0 h 210"/>
                <a:gd name="T80" fmla="*/ 0 w 270"/>
                <a:gd name="T81" fmla="*/ 0 h 210"/>
                <a:gd name="T82" fmla="*/ 0 w 270"/>
                <a:gd name="T83" fmla="*/ 1 h 210"/>
                <a:gd name="T84" fmla="*/ 0 w 270"/>
                <a:gd name="T85" fmla="*/ 1 h 210"/>
                <a:gd name="T86" fmla="*/ 0 w 270"/>
                <a:gd name="T87" fmla="*/ 1 h 210"/>
                <a:gd name="T88" fmla="*/ 0 w 270"/>
                <a:gd name="T89" fmla="*/ 1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88" y="209"/>
                  </a:moveTo>
                  <a:lnTo>
                    <a:pt x="97" y="210"/>
                  </a:lnTo>
                  <a:lnTo>
                    <a:pt x="107" y="210"/>
                  </a:lnTo>
                  <a:lnTo>
                    <a:pt x="114" y="210"/>
                  </a:lnTo>
                  <a:lnTo>
                    <a:pt x="119" y="210"/>
                  </a:lnTo>
                  <a:lnTo>
                    <a:pt x="126" y="210"/>
                  </a:lnTo>
                  <a:lnTo>
                    <a:pt x="134" y="210"/>
                  </a:lnTo>
                  <a:lnTo>
                    <a:pt x="141" y="210"/>
                  </a:lnTo>
                  <a:lnTo>
                    <a:pt x="146" y="210"/>
                  </a:lnTo>
                  <a:lnTo>
                    <a:pt x="152" y="210"/>
                  </a:lnTo>
                  <a:lnTo>
                    <a:pt x="156" y="210"/>
                  </a:lnTo>
                  <a:lnTo>
                    <a:pt x="162" y="210"/>
                  </a:lnTo>
                  <a:lnTo>
                    <a:pt x="166" y="210"/>
                  </a:lnTo>
                  <a:lnTo>
                    <a:pt x="175" y="210"/>
                  </a:lnTo>
                  <a:lnTo>
                    <a:pt x="180" y="207"/>
                  </a:lnTo>
                  <a:lnTo>
                    <a:pt x="185" y="202"/>
                  </a:lnTo>
                  <a:lnTo>
                    <a:pt x="186" y="196"/>
                  </a:lnTo>
                  <a:lnTo>
                    <a:pt x="186" y="193"/>
                  </a:lnTo>
                  <a:lnTo>
                    <a:pt x="186" y="192"/>
                  </a:lnTo>
                  <a:lnTo>
                    <a:pt x="186" y="189"/>
                  </a:lnTo>
                  <a:lnTo>
                    <a:pt x="185" y="187"/>
                  </a:lnTo>
                  <a:lnTo>
                    <a:pt x="189" y="187"/>
                  </a:lnTo>
                  <a:lnTo>
                    <a:pt x="195" y="187"/>
                  </a:lnTo>
                  <a:lnTo>
                    <a:pt x="200" y="187"/>
                  </a:lnTo>
                  <a:lnTo>
                    <a:pt x="207" y="186"/>
                  </a:lnTo>
                  <a:lnTo>
                    <a:pt x="214" y="186"/>
                  </a:lnTo>
                  <a:lnTo>
                    <a:pt x="221" y="185"/>
                  </a:lnTo>
                  <a:lnTo>
                    <a:pt x="229" y="186"/>
                  </a:lnTo>
                  <a:lnTo>
                    <a:pt x="234" y="186"/>
                  </a:lnTo>
                  <a:lnTo>
                    <a:pt x="237" y="183"/>
                  </a:lnTo>
                  <a:lnTo>
                    <a:pt x="241" y="180"/>
                  </a:lnTo>
                  <a:lnTo>
                    <a:pt x="244" y="177"/>
                  </a:lnTo>
                  <a:lnTo>
                    <a:pt x="246" y="175"/>
                  </a:lnTo>
                  <a:lnTo>
                    <a:pt x="247" y="172"/>
                  </a:lnTo>
                  <a:lnTo>
                    <a:pt x="247" y="169"/>
                  </a:lnTo>
                  <a:lnTo>
                    <a:pt x="247" y="168"/>
                  </a:lnTo>
                  <a:lnTo>
                    <a:pt x="246" y="165"/>
                  </a:lnTo>
                  <a:lnTo>
                    <a:pt x="246" y="163"/>
                  </a:lnTo>
                  <a:lnTo>
                    <a:pt x="244" y="160"/>
                  </a:lnTo>
                  <a:lnTo>
                    <a:pt x="243" y="159"/>
                  </a:lnTo>
                  <a:lnTo>
                    <a:pt x="241" y="158"/>
                  </a:lnTo>
                  <a:lnTo>
                    <a:pt x="248" y="158"/>
                  </a:lnTo>
                  <a:lnTo>
                    <a:pt x="255" y="158"/>
                  </a:lnTo>
                  <a:lnTo>
                    <a:pt x="260" y="158"/>
                  </a:lnTo>
                  <a:lnTo>
                    <a:pt x="264" y="158"/>
                  </a:lnTo>
                  <a:lnTo>
                    <a:pt x="265" y="156"/>
                  </a:lnTo>
                  <a:lnTo>
                    <a:pt x="267" y="155"/>
                  </a:lnTo>
                  <a:lnTo>
                    <a:pt x="268" y="152"/>
                  </a:lnTo>
                  <a:lnTo>
                    <a:pt x="268" y="150"/>
                  </a:lnTo>
                  <a:lnTo>
                    <a:pt x="270" y="148"/>
                  </a:lnTo>
                  <a:lnTo>
                    <a:pt x="268" y="143"/>
                  </a:lnTo>
                  <a:lnTo>
                    <a:pt x="267" y="139"/>
                  </a:lnTo>
                  <a:lnTo>
                    <a:pt x="263" y="135"/>
                  </a:lnTo>
                  <a:lnTo>
                    <a:pt x="258" y="132"/>
                  </a:lnTo>
                  <a:lnTo>
                    <a:pt x="253" y="128"/>
                  </a:lnTo>
                  <a:lnTo>
                    <a:pt x="246" y="125"/>
                  </a:lnTo>
                  <a:lnTo>
                    <a:pt x="240" y="122"/>
                  </a:lnTo>
                  <a:lnTo>
                    <a:pt x="233" y="121"/>
                  </a:lnTo>
                  <a:lnTo>
                    <a:pt x="224" y="119"/>
                  </a:lnTo>
                  <a:lnTo>
                    <a:pt x="214" y="118"/>
                  </a:lnTo>
                  <a:lnTo>
                    <a:pt x="204" y="116"/>
                  </a:lnTo>
                  <a:lnTo>
                    <a:pt x="195" y="116"/>
                  </a:lnTo>
                  <a:lnTo>
                    <a:pt x="185" y="115"/>
                  </a:lnTo>
                  <a:lnTo>
                    <a:pt x="176" y="115"/>
                  </a:lnTo>
                  <a:lnTo>
                    <a:pt x="170" y="115"/>
                  </a:lnTo>
                  <a:lnTo>
                    <a:pt x="179" y="114"/>
                  </a:lnTo>
                  <a:lnTo>
                    <a:pt x="189" y="112"/>
                  </a:lnTo>
                  <a:lnTo>
                    <a:pt x="197" y="111"/>
                  </a:lnTo>
                  <a:lnTo>
                    <a:pt x="207" y="111"/>
                  </a:lnTo>
                  <a:lnTo>
                    <a:pt x="216" y="111"/>
                  </a:lnTo>
                  <a:lnTo>
                    <a:pt x="223" y="112"/>
                  </a:lnTo>
                  <a:lnTo>
                    <a:pt x="230" y="114"/>
                  </a:lnTo>
                  <a:lnTo>
                    <a:pt x="236" y="115"/>
                  </a:lnTo>
                  <a:lnTo>
                    <a:pt x="241" y="115"/>
                  </a:lnTo>
                  <a:lnTo>
                    <a:pt x="244" y="114"/>
                  </a:lnTo>
                  <a:lnTo>
                    <a:pt x="244" y="109"/>
                  </a:lnTo>
                  <a:lnTo>
                    <a:pt x="244" y="105"/>
                  </a:lnTo>
                  <a:lnTo>
                    <a:pt x="243" y="99"/>
                  </a:lnTo>
                  <a:lnTo>
                    <a:pt x="241" y="95"/>
                  </a:lnTo>
                  <a:lnTo>
                    <a:pt x="237" y="90"/>
                  </a:lnTo>
                  <a:lnTo>
                    <a:pt x="233" y="85"/>
                  </a:lnTo>
                  <a:lnTo>
                    <a:pt x="229" y="82"/>
                  </a:lnTo>
                  <a:lnTo>
                    <a:pt x="223" y="80"/>
                  </a:lnTo>
                  <a:lnTo>
                    <a:pt x="217" y="77"/>
                  </a:lnTo>
                  <a:lnTo>
                    <a:pt x="212" y="74"/>
                  </a:lnTo>
                  <a:lnTo>
                    <a:pt x="204" y="71"/>
                  </a:lnTo>
                  <a:lnTo>
                    <a:pt x="197" y="70"/>
                  </a:lnTo>
                  <a:lnTo>
                    <a:pt x="192" y="68"/>
                  </a:lnTo>
                  <a:lnTo>
                    <a:pt x="185" y="68"/>
                  </a:lnTo>
                  <a:lnTo>
                    <a:pt x="176" y="68"/>
                  </a:lnTo>
                  <a:lnTo>
                    <a:pt x="163" y="65"/>
                  </a:lnTo>
                  <a:lnTo>
                    <a:pt x="149" y="63"/>
                  </a:lnTo>
                  <a:lnTo>
                    <a:pt x="135" y="60"/>
                  </a:lnTo>
                  <a:lnTo>
                    <a:pt x="121" y="55"/>
                  </a:lnTo>
                  <a:lnTo>
                    <a:pt x="107" y="51"/>
                  </a:lnTo>
                  <a:lnTo>
                    <a:pt x="97" y="46"/>
                  </a:lnTo>
                  <a:lnTo>
                    <a:pt x="91" y="41"/>
                  </a:lnTo>
                  <a:lnTo>
                    <a:pt x="99" y="38"/>
                  </a:lnTo>
                  <a:lnTo>
                    <a:pt x="108" y="33"/>
                  </a:lnTo>
                  <a:lnTo>
                    <a:pt x="114" y="27"/>
                  </a:lnTo>
                  <a:lnTo>
                    <a:pt x="116" y="23"/>
                  </a:lnTo>
                  <a:lnTo>
                    <a:pt x="116" y="17"/>
                  </a:lnTo>
                  <a:lnTo>
                    <a:pt x="116" y="10"/>
                  </a:lnTo>
                  <a:lnTo>
                    <a:pt x="114" y="3"/>
                  </a:lnTo>
                  <a:lnTo>
                    <a:pt x="108" y="0"/>
                  </a:lnTo>
                  <a:lnTo>
                    <a:pt x="102" y="3"/>
                  </a:lnTo>
                  <a:lnTo>
                    <a:pt x="97" y="7"/>
                  </a:lnTo>
                  <a:lnTo>
                    <a:pt x="91" y="10"/>
                  </a:lnTo>
                  <a:lnTo>
                    <a:pt x="85" y="12"/>
                  </a:lnTo>
                  <a:lnTo>
                    <a:pt x="78" y="12"/>
                  </a:lnTo>
                  <a:lnTo>
                    <a:pt x="68" y="14"/>
                  </a:lnTo>
                  <a:lnTo>
                    <a:pt x="57" y="19"/>
                  </a:lnTo>
                  <a:lnTo>
                    <a:pt x="47" y="24"/>
                  </a:lnTo>
                  <a:lnTo>
                    <a:pt x="41" y="33"/>
                  </a:lnTo>
                  <a:lnTo>
                    <a:pt x="36" y="40"/>
                  </a:lnTo>
                  <a:lnTo>
                    <a:pt x="33" y="46"/>
                  </a:lnTo>
                  <a:lnTo>
                    <a:pt x="29" y="50"/>
                  </a:lnTo>
                  <a:lnTo>
                    <a:pt x="23" y="54"/>
                  </a:lnTo>
                  <a:lnTo>
                    <a:pt x="16" y="60"/>
                  </a:lnTo>
                  <a:lnTo>
                    <a:pt x="10" y="67"/>
                  </a:lnTo>
                  <a:lnTo>
                    <a:pt x="6" y="74"/>
                  </a:lnTo>
                  <a:lnTo>
                    <a:pt x="3" y="85"/>
                  </a:lnTo>
                  <a:lnTo>
                    <a:pt x="2" y="101"/>
                  </a:lnTo>
                  <a:lnTo>
                    <a:pt x="0" y="119"/>
                  </a:lnTo>
                  <a:lnTo>
                    <a:pt x="3" y="133"/>
                  </a:lnTo>
                  <a:lnTo>
                    <a:pt x="7" y="141"/>
                  </a:lnTo>
                  <a:lnTo>
                    <a:pt x="12" y="150"/>
                  </a:lnTo>
                  <a:lnTo>
                    <a:pt x="19" y="162"/>
                  </a:lnTo>
                  <a:lnTo>
                    <a:pt x="27" y="173"/>
                  </a:lnTo>
                  <a:lnTo>
                    <a:pt x="36" y="185"/>
                  </a:lnTo>
                  <a:lnTo>
                    <a:pt x="46" y="194"/>
                  </a:lnTo>
                  <a:lnTo>
                    <a:pt x="54" y="202"/>
                  </a:lnTo>
                  <a:lnTo>
                    <a:pt x="64" y="207"/>
                  </a:lnTo>
                  <a:lnTo>
                    <a:pt x="70" y="207"/>
                  </a:lnTo>
                  <a:lnTo>
                    <a:pt x="75" y="207"/>
                  </a:lnTo>
                  <a:lnTo>
                    <a:pt x="82" y="209"/>
                  </a:lnTo>
                  <a:lnTo>
                    <a:pt x="88" y="209"/>
                  </a:lnTo>
                  <a:close/>
                </a:path>
              </a:pathLst>
            </a:custGeom>
            <a:solidFill>
              <a:srgbClr val="3399FF"/>
            </a:solidFill>
            <a:ln w="9525">
              <a:noFill/>
              <a:round/>
              <a:headEnd/>
              <a:tailEnd/>
            </a:ln>
          </p:spPr>
          <p:txBody>
            <a:bodyPr/>
            <a:lstStyle/>
            <a:p>
              <a:endParaRPr lang="zh-CN" altLang="en-US"/>
            </a:p>
          </p:txBody>
        </p:sp>
        <p:sp>
          <p:nvSpPr>
            <p:cNvPr id="24655" name="Freeform 132"/>
            <p:cNvSpPr>
              <a:spLocks/>
            </p:cNvSpPr>
            <p:nvPr/>
          </p:nvSpPr>
          <p:spPr bwMode="auto">
            <a:xfrm>
              <a:off x="3412" y="2379"/>
              <a:ext cx="32" cy="7"/>
            </a:xfrm>
            <a:custGeom>
              <a:avLst/>
              <a:gdLst>
                <a:gd name="T0" fmla="*/ 0 w 98"/>
                <a:gd name="T1" fmla="*/ 0 h 20"/>
                <a:gd name="T2" fmla="*/ 0 w 98"/>
                <a:gd name="T3" fmla="*/ 0 h 20"/>
                <a:gd name="T4" fmla="*/ 0 w 98"/>
                <a:gd name="T5" fmla="*/ 0 h 20"/>
                <a:gd name="T6" fmla="*/ 0 w 98"/>
                <a:gd name="T7" fmla="*/ 0 h 20"/>
                <a:gd name="T8" fmla="*/ 0 w 98"/>
                <a:gd name="T9" fmla="*/ 0 h 20"/>
                <a:gd name="T10" fmla="*/ 0 w 98"/>
                <a:gd name="T11" fmla="*/ 0 h 20"/>
                <a:gd name="T12" fmla="*/ 0 w 98"/>
                <a:gd name="T13" fmla="*/ 0 h 20"/>
                <a:gd name="T14" fmla="*/ 0 w 98"/>
                <a:gd name="T15" fmla="*/ 0 h 20"/>
                <a:gd name="T16" fmla="*/ 0 w 98"/>
                <a:gd name="T17" fmla="*/ 0 h 20"/>
                <a:gd name="T18" fmla="*/ 0 w 98"/>
                <a:gd name="T19" fmla="*/ 0 h 20"/>
                <a:gd name="T20" fmla="*/ 0 w 98"/>
                <a:gd name="T21" fmla="*/ 0 h 20"/>
                <a:gd name="T22" fmla="*/ 0 w 98"/>
                <a:gd name="T23" fmla="*/ 0 h 20"/>
                <a:gd name="T24" fmla="*/ 0 w 98"/>
                <a:gd name="T25" fmla="*/ 0 h 20"/>
                <a:gd name="T26" fmla="*/ 0 w 98"/>
                <a:gd name="T27" fmla="*/ 0 h 20"/>
                <a:gd name="T28" fmla="*/ 0 w 98"/>
                <a:gd name="T29" fmla="*/ 0 h 20"/>
                <a:gd name="T30" fmla="*/ 0 w 98"/>
                <a:gd name="T31" fmla="*/ 0 h 20"/>
                <a:gd name="T32" fmla="*/ 0 w 98"/>
                <a:gd name="T33" fmla="*/ 0 h 20"/>
                <a:gd name="T34" fmla="*/ 0 w 98"/>
                <a:gd name="T35" fmla="*/ 0 h 20"/>
                <a:gd name="T36" fmla="*/ 0 w 98"/>
                <a:gd name="T37" fmla="*/ 0 h 20"/>
                <a:gd name="T38" fmla="*/ 0 w 98"/>
                <a:gd name="T39" fmla="*/ 0 h 20"/>
                <a:gd name="T40" fmla="*/ 0 w 98"/>
                <a:gd name="T41" fmla="*/ 0 h 20"/>
                <a:gd name="T42" fmla="*/ 0 w 98"/>
                <a:gd name="T43" fmla="*/ 0 h 20"/>
                <a:gd name="T44" fmla="*/ 0 w 98"/>
                <a:gd name="T45" fmla="*/ 0 h 20"/>
                <a:gd name="T46" fmla="*/ 0 w 98"/>
                <a:gd name="T47" fmla="*/ 0 h 20"/>
                <a:gd name="T48" fmla="*/ 0 w 98"/>
                <a:gd name="T49" fmla="*/ 0 h 20"/>
                <a:gd name="T50" fmla="*/ 0 w 98"/>
                <a:gd name="T51" fmla="*/ 0 h 20"/>
                <a:gd name="T52" fmla="*/ 0 w 98"/>
                <a:gd name="T53" fmla="*/ 0 h 20"/>
                <a:gd name="T54" fmla="*/ 0 w 98"/>
                <a:gd name="T55" fmla="*/ 0 h 20"/>
                <a:gd name="T56" fmla="*/ 0 w 98"/>
                <a:gd name="T57" fmla="*/ 0 h 20"/>
                <a:gd name="T58" fmla="*/ 0 w 98"/>
                <a:gd name="T59" fmla="*/ 0 h 20"/>
                <a:gd name="T60" fmla="*/ 0 w 98"/>
                <a:gd name="T61" fmla="*/ 0 h 20"/>
                <a:gd name="T62" fmla="*/ 0 w 98"/>
                <a:gd name="T63" fmla="*/ 0 h 20"/>
                <a:gd name="T64" fmla="*/ 0 w 98"/>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20"/>
                <a:gd name="T101" fmla="*/ 98 w 98"/>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20">
                  <a:moveTo>
                    <a:pt x="0" y="13"/>
                  </a:moveTo>
                  <a:lnTo>
                    <a:pt x="9" y="14"/>
                  </a:lnTo>
                  <a:lnTo>
                    <a:pt x="19" y="14"/>
                  </a:lnTo>
                  <a:lnTo>
                    <a:pt x="26" y="14"/>
                  </a:lnTo>
                  <a:lnTo>
                    <a:pt x="31" y="14"/>
                  </a:lnTo>
                  <a:lnTo>
                    <a:pt x="38" y="14"/>
                  </a:lnTo>
                  <a:lnTo>
                    <a:pt x="46" y="14"/>
                  </a:lnTo>
                  <a:lnTo>
                    <a:pt x="53" y="14"/>
                  </a:lnTo>
                  <a:lnTo>
                    <a:pt x="58" y="14"/>
                  </a:lnTo>
                  <a:lnTo>
                    <a:pt x="64" y="14"/>
                  </a:lnTo>
                  <a:lnTo>
                    <a:pt x="68" y="14"/>
                  </a:lnTo>
                  <a:lnTo>
                    <a:pt x="74" y="14"/>
                  </a:lnTo>
                  <a:lnTo>
                    <a:pt x="78" y="14"/>
                  </a:lnTo>
                  <a:lnTo>
                    <a:pt x="87" y="14"/>
                  </a:lnTo>
                  <a:lnTo>
                    <a:pt x="92" y="11"/>
                  </a:lnTo>
                  <a:lnTo>
                    <a:pt x="97" y="6"/>
                  </a:lnTo>
                  <a:lnTo>
                    <a:pt x="98" y="0"/>
                  </a:lnTo>
                  <a:lnTo>
                    <a:pt x="98" y="6"/>
                  </a:lnTo>
                  <a:lnTo>
                    <a:pt x="95" y="13"/>
                  </a:lnTo>
                  <a:lnTo>
                    <a:pt x="89" y="18"/>
                  </a:lnTo>
                  <a:lnTo>
                    <a:pt x="80" y="20"/>
                  </a:lnTo>
                  <a:lnTo>
                    <a:pt x="74" y="20"/>
                  </a:lnTo>
                  <a:lnTo>
                    <a:pt x="68" y="20"/>
                  </a:lnTo>
                  <a:lnTo>
                    <a:pt x="61" y="20"/>
                  </a:lnTo>
                  <a:lnTo>
                    <a:pt x="54" y="20"/>
                  </a:lnTo>
                  <a:lnTo>
                    <a:pt x="48" y="20"/>
                  </a:lnTo>
                  <a:lnTo>
                    <a:pt x="44" y="20"/>
                  </a:lnTo>
                  <a:lnTo>
                    <a:pt x="40" y="20"/>
                  </a:lnTo>
                  <a:lnTo>
                    <a:pt x="37" y="20"/>
                  </a:lnTo>
                  <a:lnTo>
                    <a:pt x="33" y="20"/>
                  </a:lnTo>
                  <a:lnTo>
                    <a:pt x="24" y="18"/>
                  </a:lnTo>
                  <a:lnTo>
                    <a:pt x="13" y="17"/>
                  </a:lnTo>
                  <a:lnTo>
                    <a:pt x="0" y="13"/>
                  </a:lnTo>
                  <a:close/>
                </a:path>
              </a:pathLst>
            </a:custGeom>
            <a:solidFill>
              <a:srgbClr val="3399FF"/>
            </a:solidFill>
            <a:ln w="9525">
              <a:noFill/>
              <a:round/>
              <a:headEnd/>
              <a:tailEnd/>
            </a:ln>
          </p:spPr>
          <p:txBody>
            <a:bodyPr/>
            <a:lstStyle/>
            <a:p>
              <a:endParaRPr lang="zh-CN" altLang="en-US"/>
            </a:p>
          </p:txBody>
        </p:sp>
        <p:sp>
          <p:nvSpPr>
            <p:cNvPr id="24656" name="Freeform 133"/>
            <p:cNvSpPr>
              <a:spLocks/>
            </p:cNvSpPr>
            <p:nvPr/>
          </p:nvSpPr>
          <p:spPr bwMode="auto">
            <a:xfrm>
              <a:off x="3444" y="2372"/>
              <a:ext cx="20" cy="7"/>
            </a:xfrm>
            <a:custGeom>
              <a:avLst/>
              <a:gdLst>
                <a:gd name="T0" fmla="*/ 0 w 61"/>
                <a:gd name="T1" fmla="*/ 0 h 21"/>
                <a:gd name="T2" fmla="*/ 0 w 61"/>
                <a:gd name="T3" fmla="*/ 0 h 21"/>
                <a:gd name="T4" fmla="*/ 0 w 61"/>
                <a:gd name="T5" fmla="*/ 0 h 21"/>
                <a:gd name="T6" fmla="*/ 0 w 61"/>
                <a:gd name="T7" fmla="*/ 0 h 21"/>
                <a:gd name="T8" fmla="*/ 0 w 61"/>
                <a:gd name="T9" fmla="*/ 0 h 21"/>
                <a:gd name="T10" fmla="*/ 0 w 61"/>
                <a:gd name="T11" fmla="*/ 0 h 21"/>
                <a:gd name="T12" fmla="*/ 0 w 61"/>
                <a:gd name="T13" fmla="*/ 0 h 21"/>
                <a:gd name="T14" fmla="*/ 0 w 61"/>
                <a:gd name="T15" fmla="*/ 0 h 21"/>
                <a:gd name="T16" fmla="*/ 0 w 61"/>
                <a:gd name="T17" fmla="*/ 0 h 21"/>
                <a:gd name="T18" fmla="*/ 0 w 61"/>
                <a:gd name="T19" fmla="*/ 0 h 21"/>
                <a:gd name="T20" fmla="*/ 0 w 61"/>
                <a:gd name="T21" fmla="*/ 0 h 21"/>
                <a:gd name="T22" fmla="*/ 0 w 61"/>
                <a:gd name="T23" fmla="*/ 0 h 21"/>
                <a:gd name="T24" fmla="*/ 0 w 61"/>
                <a:gd name="T25" fmla="*/ 0 h 21"/>
                <a:gd name="T26" fmla="*/ 0 w 61"/>
                <a:gd name="T27" fmla="*/ 0 h 21"/>
                <a:gd name="T28" fmla="*/ 0 w 61"/>
                <a:gd name="T29" fmla="*/ 0 h 21"/>
                <a:gd name="T30" fmla="*/ 0 w 61"/>
                <a:gd name="T31" fmla="*/ 0 h 21"/>
                <a:gd name="T32" fmla="*/ 0 w 61"/>
                <a:gd name="T33" fmla="*/ 0 h 21"/>
                <a:gd name="T34" fmla="*/ 0 w 61"/>
                <a:gd name="T35" fmla="*/ 0 h 21"/>
                <a:gd name="T36" fmla="*/ 0 w 61"/>
                <a:gd name="T37" fmla="*/ 0 h 21"/>
                <a:gd name="T38" fmla="*/ 0 w 61"/>
                <a:gd name="T39" fmla="*/ 0 h 21"/>
                <a:gd name="T40" fmla="*/ 0 w 61"/>
                <a:gd name="T41" fmla="*/ 0 h 21"/>
                <a:gd name="T42" fmla="*/ 0 w 61"/>
                <a:gd name="T43" fmla="*/ 0 h 21"/>
                <a:gd name="T44" fmla="*/ 0 w 61"/>
                <a:gd name="T45" fmla="*/ 0 h 21"/>
                <a:gd name="T46" fmla="*/ 0 w 61"/>
                <a:gd name="T47" fmla="*/ 0 h 21"/>
                <a:gd name="T48" fmla="*/ 0 w 61"/>
                <a:gd name="T49" fmla="*/ 0 h 21"/>
                <a:gd name="T50" fmla="*/ 0 w 61"/>
                <a:gd name="T51" fmla="*/ 0 h 21"/>
                <a:gd name="T52" fmla="*/ 0 w 61"/>
                <a:gd name="T53" fmla="*/ 0 h 21"/>
                <a:gd name="T54" fmla="*/ 0 w 61"/>
                <a:gd name="T55" fmla="*/ 0 h 21"/>
                <a:gd name="T56" fmla="*/ 0 w 61"/>
                <a:gd name="T57" fmla="*/ 0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1"/>
                <a:gd name="T88" fmla="*/ 0 h 21"/>
                <a:gd name="T89" fmla="*/ 61 w 61"/>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1" h="21">
                  <a:moveTo>
                    <a:pt x="1" y="21"/>
                  </a:moveTo>
                  <a:lnTo>
                    <a:pt x="1" y="18"/>
                  </a:lnTo>
                  <a:lnTo>
                    <a:pt x="1" y="17"/>
                  </a:lnTo>
                  <a:lnTo>
                    <a:pt x="1" y="14"/>
                  </a:lnTo>
                  <a:lnTo>
                    <a:pt x="0" y="12"/>
                  </a:lnTo>
                  <a:lnTo>
                    <a:pt x="4" y="12"/>
                  </a:lnTo>
                  <a:lnTo>
                    <a:pt x="10" y="12"/>
                  </a:lnTo>
                  <a:lnTo>
                    <a:pt x="15" y="12"/>
                  </a:lnTo>
                  <a:lnTo>
                    <a:pt x="22" y="11"/>
                  </a:lnTo>
                  <a:lnTo>
                    <a:pt x="29" y="11"/>
                  </a:lnTo>
                  <a:lnTo>
                    <a:pt x="36" y="10"/>
                  </a:lnTo>
                  <a:lnTo>
                    <a:pt x="44" y="11"/>
                  </a:lnTo>
                  <a:lnTo>
                    <a:pt x="49" y="11"/>
                  </a:lnTo>
                  <a:lnTo>
                    <a:pt x="52" y="8"/>
                  </a:lnTo>
                  <a:lnTo>
                    <a:pt x="56" y="5"/>
                  </a:lnTo>
                  <a:lnTo>
                    <a:pt x="59" y="2"/>
                  </a:lnTo>
                  <a:lnTo>
                    <a:pt x="61" y="0"/>
                  </a:lnTo>
                  <a:lnTo>
                    <a:pt x="61" y="5"/>
                  </a:lnTo>
                  <a:lnTo>
                    <a:pt x="56" y="10"/>
                  </a:lnTo>
                  <a:lnTo>
                    <a:pt x="51" y="14"/>
                  </a:lnTo>
                  <a:lnTo>
                    <a:pt x="45" y="15"/>
                  </a:lnTo>
                  <a:lnTo>
                    <a:pt x="42" y="15"/>
                  </a:lnTo>
                  <a:lnTo>
                    <a:pt x="36" y="15"/>
                  </a:lnTo>
                  <a:lnTo>
                    <a:pt x="29" y="15"/>
                  </a:lnTo>
                  <a:lnTo>
                    <a:pt x="24" y="17"/>
                  </a:lnTo>
                  <a:lnTo>
                    <a:pt x="17" y="17"/>
                  </a:lnTo>
                  <a:lnTo>
                    <a:pt x="10" y="18"/>
                  </a:lnTo>
                  <a:lnTo>
                    <a:pt x="4" y="19"/>
                  </a:lnTo>
                  <a:lnTo>
                    <a:pt x="1" y="21"/>
                  </a:lnTo>
                  <a:close/>
                </a:path>
              </a:pathLst>
            </a:custGeom>
            <a:solidFill>
              <a:srgbClr val="3399FF"/>
            </a:solidFill>
            <a:ln w="9525">
              <a:noFill/>
              <a:round/>
              <a:headEnd/>
              <a:tailEnd/>
            </a:ln>
          </p:spPr>
          <p:txBody>
            <a:bodyPr/>
            <a:lstStyle/>
            <a:p>
              <a:endParaRPr lang="zh-CN" altLang="en-US"/>
            </a:p>
          </p:txBody>
        </p:sp>
        <p:sp>
          <p:nvSpPr>
            <p:cNvPr id="24657" name="Freeform 134"/>
            <p:cNvSpPr>
              <a:spLocks/>
            </p:cNvSpPr>
            <p:nvPr/>
          </p:nvSpPr>
          <p:spPr bwMode="auto">
            <a:xfrm>
              <a:off x="3463" y="2364"/>
              <a:ext cx="9" cy="4"/>
            </a:xfrm>
            <a:custGeom>
              <a:avLst/>
              <a:gdLst>
                <a:gd name="T0" fmla="*/ 0 w 27"/>
                <a:gd name="T1" fmla="*/ 0 h 12"/>
                <a:gd name="T2" fmla="*/ 0 w 27"/>
                <a:gd name="T3" fmla="*/ 0 h 12"/>
                <a:gd name="T4" fmla="*/ 0 w 27"/>
                <a:gd name="T5" fmla="*/ 0 h 12"/>
                <a:gd name="T6" fmla="*/ 0 w 27"/>
                <a:gd name="T7" fmla="*/ 0 h 12"/>
                <a:gd name="T8" fmla="*/ 0 w 27"/>
                <a:gd name="T9" fmla="*/ 0 h 12"/>
                <a:gd name="T10" fmla="*/ 0 w 27"/>
                <a:gd name="T11" fmla="*/ 0 h 12"/>
                <a:gd name="T12" fmla="*/ 0 w 27"/>
                <a:gd name="T13" fmla="*/ 0 h 12"/>
                <a:gd name="T14" fmla="*/ 0 w 27"/>
                <a:gd name="T15" fmla="*/ 0 h 12"/>
                <a:gd name="T16" fmla="*/ 0 w 27"/>
                <a:gd name="T17" fmla="*/ 0 h 12"/>
                <a:gd name="T18" fmla="*/ 0 w 27"/>
                <a:gd name="T19" fmla="*/ 0 h 12"/>
                <a:gd name="T20" fmla="*/ 0 w 27"/>
                <a:gd name="T21" fmla="*/ 0 h 12"/>
                <a:gd name="T22" fmla="*/ 0 w 27"/>
                <a:gd name="T23" fmla="*/ 0 h 12"/>
                <a:gd name="T24" fmla="*/ 0 w 27"/>
                <a:gd name="T25" fmla="*/ 0 h 12"/>
                <a:gd name="T26" fmla="*/ 0 w 27"/>
                <a:gd name="T27" fmla="*/ 0 h 12"/>
                <a:gd name="T28" fmla="*/ 0 w 27"/>
                <a:gd name="T29" fmla="*/ 0 h 12"/>
                <a:gd name="T30" fmla="*/ 0 w 27"/>
                <a:gd name="T31" fmla="*/ 0 h 12"/>
                <a:gd name="T32" fmla="*/ 0 w 27"/>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2"/>
                <a:gd name="T53" fmla="*/ 27 w 27"/>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2">
                  <a:moveTo>
                    <a:pt x="0" y="8"/>
                  </a:moveTo>
                  <a:lnTo>
                    <a:pt x="7" y="8"/>
                  </a:lnTo>
                  <a:lnTo>
                    <a:pt x="14" y="8"/>
                  </a:lnTo>
                  <a:lnTo>
                    <a:pt x="19" y="8"/>
                  </a:lnTo>
                  <a:lnTo>
                    <a:pt x="23" y="8"/>
                  </a:lnTo>
                  <a:lnTo>
                    <a:pt x="24" y="6"/>
                  </a:lnTo>
                  <a:lnTo>
                    <a:pt x="26" y="5"/>
                  </a:lnTo>
                  <a:lnTo>
                    <a:pt x="27" y="2"/>
                  </a:lnTo>
                  <a:lnTo>
                    <a:pt x="27" y="0"/>
                  </a:lnTo>
                  <a:lnTo>
                    <a:pt x="27" y="5"/>
                  </a:lnTo>
                  <a:lnTo>
                    <a:pt x="26" y="8"/>
                  </a:lnTo>
                  <a:lnTo>
                    <a:pt x="22" y="10"/>
                  </a:lnTo>
                  <a:lnTo>
                    <a:pt x="16" y="12"/>
                  </a:lnTo>
                  <a:lnTo>
                    <a:pt x="12" y="12"/>
                  </a:lnTo>
                  <a:lnTo>
                    <a:pt x="7" y="12"/>
                  </a:lnTo>
                  <a:lnTo>
                    <a:pt x="5" y="12"/>
                  </a:lnTo>
                  <a:lnTo>
                    <a:pt x="0" y="8"/>
                  </a:lnTo>
                  <a:close/>
                </a:path>
              </a:pathLst>
            </a:custGeom>
            <a:solidFill>
              <a:srgbClr val="3399FF"/>
            </a:solidFill>
            <a:ln w="9525">
              <a:noFill/>
              <a:round/>
              <a:headEnd/>
              <a:tailEnd/>
            </a:ln>
          </p:spPr>
          <p:txBody>
            <a:bodyPr/>
            <a:lstStyle/>
            <a:p>
              <a:endParaRPr lang="zh-CN" altLang="en-US"/>
            </a:p>
          </p:txBody>
        </p:sp>
        <p:sp>
          <p:nvSpPr>
            <p:cNvPr id="24658" name="Freeform 135"/>
            <p:cNvSpPr>
              <a:spLocks/>
            </p:cNvSpPr>
            <p:nvPr/>
          </p:nvSpPr>
          <p:spPr bwMode="auto">
            <a:xfrm>
              <a:off x="3439" y="2349"/>
              <a:ext cx="26" cy="5"/>
            </a:xfrm>
            <a:custGeom>
              <a:avLst/>
              <a:gdLst>
                <a:gd name="T0" fmla="*/ 0 w 78"/>
                <a:gd name="T1" fmla="*/ 0 h 16"/>
                <a:gd name="T2" fmla="*/ 0 w 78"/>
                <a:gd name="T3" fmla="*/ 0 h 16"/>
                <a:gd name="T4" fmla="*/ 0 w 78"/>
                <a:gd name="T5" fmla="*/ 0 h 16"/>
                <a:gd name="T6" fmla="*/ 0 w 78"/>
                <a:gd name="T7" fmla="*/ 0 h 16"/>
                <a:gd name="T8" fmla="*/ 0 w 78"/>
                <a:gd name="T9" fmla="*/ 0 h 16"/>
                <a:gd name="T10" fmla="*/ 0 w 78"/>
                <a:gd name="T11" fmla="*/ 0 h 16"/>
                <a:gd name="T12" fmla="*/ 0 w 78"/>
                <a:gd name="T13" fmla="*/ 0 h 16"/>
                <a:gd name="T14" fmla="*/ 0 w 78"/>
                <a:gd name="T15" fmla="*/ 0 h 16"/>
                <a:gd name="T16" fmla="*/ 0 w 78"/>
                <a:gd name="T17" fmla="*/ 0 h 16"/>
                <a:gd name="T18" fmla="*/ 0 w 78"/>
                <a:gd name="T19" fmla="*/ 0 h 16"/>
                <a:gd name="T20" fmla="*/ 0 w 78"/>
                <a:gd name="T21" fmla="*/ 0 h 16"/>
                <a:gd name="T22" fmla="*/ 0 w 78"/>
                <a:gd name="T23" fmla="*/ 0 h 16"/>
                <a:gd name="T24" fmla="*/ 0 w 78"/>
                <a:gd name="T25" fmla="*/ 0 h 16"/>
                <a:gd name="T26" fmla="*/ 0 w 78"/>
                <a:gd name="T27" fmla="*/ 0 h 16"/>
                <a:gd name="T28" fmla="*/ 0 w 78"/>
                <a:gd name="T29" fmla="*/ 0 h 16"/>
                <a:gd name="T30" fmla="*/ 0 w 78"/>
                <a:gd name="T31" fmla="*/ 0 h 16"/>
                <a:gd name="T32" fmla="*/ 0 w 78"/>
                <a:gd name="T33" fmla="*/ 0 h 16"/>
                <a:gd name="T34" fmla="*/ 0 w 78"/>
                <a:gd name="T35" fmla="*/ 0 h 16"/>
                <a:gd name="T36" fmla="*/ 0 w 78"/>
                <a:gd name="T37" fmla="*/ 0 h 16"/>
                <a:gd name="T38" fmla="*/ 0 w 78"/>
                <a:gd name="T39" fmla="*/ 0 h 16"/>
                <a:gd name="T40" fmla="*/ 0 w 78"/>
                <a:gd name="T41" fmla="*/ 0 h 16"/>
                <a:gd name="T42" fmla="*/ 0 w 78"/>
                <a:gd name="T43" fmla="*/ 0 h 16"/>
                <a:gd name="T44" fmla="*/ 0 w 78"/>
                <a:gd name="T45" fmla="*/ 0 h 16"/>
                <a:gd name="T46" fmla="*/ 0 w 78"/>
                <a:gd name="T47" fmla="*/ 0 h 16"/>
                <a:gd name="T48" fmla="*/ 0 w 78"/>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16"/>
                <a:gd name="T77" fmla="*/ 78 w 78"/>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16">
                  <a:moveTo>
                    <a:pt x="0" y="10"/>
                  </a:moveTo>
                  <a:lnTo>
                    <a:pt x="9" y="9"/>
                  </a:lnTo>
                  <a:lnTo>
                    <a:pt x="19" y="7"/>
                  </a:lnTo>
                  <a:lnTo>
                    <a:pt x="27" y="6"/>
                  </a:lnTo>
                  <a:lnTo>
                    <a:pt x="37" y="6"/>
                  </a:lnTo>
                  <a:lnTo>
                    <a:pt x="46" y="6"/>
                  </a:lnTo>
                  <a:lnTo>
                    <a:pt x="53" y="7"/>
                  </a:lnTo>
                  <a:lnTo>
                    <a:pt x="60" y="9"/>
                  </a:lnTo>
                  <a:lnTo>
                    <a:pt x="66" y="10"/>
                  </a:lnTo>
                  <a:lnTo>
                    <a:pt x="71" y="10"/>
                  </a:lnTo>
                  <a:lnTo>
                    <a:pt x="74" y="9"/>
                  </a:lnTo>
                  <a:lnTo>
                    <a:pt x="74" y="4"/>
                  </a:lnTo>
                  <a:lnTo>
                    <a:pt x="74" y="0"/>
                  </a:lnTo>
                  <a:lnTo>
                    <a:pt x="78" y="7"/>
                  </a:lnTo>
                  <a:lnTo>
                    <a:pt x="78" y="11"/>
                  </a:lnTo>
                  <a:lnTo>
                    <a:pt x="73" y="16"/>
                  </a:lnTo>
                  <a:lnTo>
                    <a:pt x="60" y="14"/>
                  </a:lnTo>
                  <a:lnTo>
                    <a:pt x="51" y="13"/>
                  </a:lnTo>
                  <a:lnTo>
                    <a:pt x="43" y="11"/>
                  </a:lnTo>
                  <a:lnTo>
                    <a:pt x="34" y="10"/>
                  </a:lnTo>
                  <a:lnTo>
                    <a:pt x="25" y="10"/>
                  </a:lnTo>
                  <a:lnTo>
                    <a:pt x="16" y="10"/>
                  </a:lnTo>
                  <a:lnTo>
                    <a:pt x="9" y="10"/>
                  </a:lnTo>
                  <a:lnTo>
                    <a:pt x="3" y="10"/>
                  </a:lnTo>
                  <a:lnTo>
                    <a:pt x="0" y="10"/>
                  </a:lnTo>
                  <a:close/>
                </a:path>
              </a:pathLst>
            </a:custGeom>
            <a:solidFill>
              <a:srgbClr val="3399FF"/>
            </a:solidFill>
            <a:ln w="9525">
              <a:noFill/>
              <a:round/>
              <a:headEnd/>
              <a:tailEnd/>
            </a:ln>
          </p:spPr>
          <p:txBody>
            <a:bodyPr/>
            <a:lstStyle/>
            <a:p>
              <a:endParaRPr lang="zh-CN" altLang="en-US"/>
            </a:p>
          </p:txBody>
        </p:sp>
      </p:grpSp>
      <p:pic>
        <p:nvPicPr>
          <p:cNvPr id="24590" name="Picture 173" descr="E:\各类科技、仪器矢量图496张\496\SC0111.wmf"/>
          <p:cNvPicPr>
            <a:picLocks noChangeAspect="1" noChangeArrowheads="1"/>
          </p:cNvPicPr>
          <p:nvPr/>
        </p:nvPicPr>
        <p:blipFill>
          <a:blip r:embed="rId3" cstate="print"/>
          <a:srcRect/>
          <a:stretch>
            <a:fillRect/>
          </a:stretch>
        </p:blipFill>
        <p:spPr bwMode="auto">
          <a:xfrm>
            <a:off x="7315200" y="2209800"/>
            <a:ext cx="808038" cy="1066800"/>
          </a:xfrm>
          <a:prstGeom prst="rect">
            <a:avLst/>
          </a:prstGeom>
          <a:noFill/>
          <a:ln w="9525">
            <a:noFill/>
            <a:miter lim="800000"/>
            <a:headEnd/>
            <a:tailEnd/>
          </a:ln>
        </p:spPr>
      </p:pic>
      <p:pic>
        <p:nvPicPr>
          <p:cNvPr id="24591" name="Picture 175" descr="E:\down.21e.cn_9\dw763.wmf"/>
          <p:cNvPicPr>
            <a:picLocks noChangeAspect="1" noChangeArrowheads="1"/>
          </p:cNvPicPr>
          <p:nvPr/>
        </p:nvPicPr>
        <p:blipFill>
          <a:blip r:embed="rId4" cstate="print"/>
          <a:srcRect/>
          <a:stretch>
            <a:fillRect/>
          </a:stretch>
        </p:blipFill>
        <p:spPr bwMode="auto">
          <a:xfrm>
            <a:off x="4800600" y="3505200"/>
            <a:ext cx="1190625" cy="1185863"/>
          </a:xfrm>
          <a:prstGeom prst="rect">
            <a:avLst/>
          </a:prstGeom>
          <a:noFill/>
          <a:ln w="9525">
            <a:noFill/>
            <a:miter lim="800000"/>
            <a:headEnd/>
            <a:tailEnd/>
          </a:ln>
        </p:spPr>
      </p:pic>
      <p:pic>
        <p:nvPicPr>
          <p:cNvPr id="24592" name="Picture 176" descr="E:\综合运动矢量图136张\007.WMF"/>
          <p:cNvPicPr>
            <a:picLocks noChangeAspect="1" noChangeArrowheads="1"/>
          </p:cNvPicPr>
          <p:nvPr/>
        </p:nvPicPr>
        <p:blipFill>
          <a:blip r:embed="rId5" cstate="print"/>
          <a:srcRect/>
          <a:stretch>
            <a:fillRect/>
          </a:stretch>
        </p:blipFill>
        <p:spPr bwMode="auto">
          <a:xfrm>
            <a:off x="5638800" y="1066800"/>
            <a:ext cx="16002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ea typeface="宋体" pitchFamily="2" charset="-122"/>
              </a:rPr>
              <a:t>教师简介</a:t>
            </a:r>
          </a:p>
        </p:txBody>
      </p:sp>
      <p:sp>
        <p:nvSpPr>
          <p:cNvPr id="10243" name="内容占位符 2"/>
          <p:cNvSpPr>
            <a:spLocks noGrp="1"/>
          </p:cNvSpPr>
          <p:nvPr>
            <p:ph idx="1"/>
          </p:nvPr>
        </p:nvSpPr>
        <p:spPr>
          <a:xfrm>
            <a:off x="1066800" y="908720"/>
            <a:ext cx="7620000" cy="5019452"/>
          </a:xfrm>
        </p:spPr>
        <p:txBody>
          <a:bodyPr/>
          <a:lstStyle/>
          <a:p>
            <a:r>
              <a:rPr lang="zh-CN" altLang="en-US" dirty="0" smtClean="0">
                <a:ea typeface="宋体" pitchFamily="2" charset="-122"/>
              </a:rPr>
              <a:t>刘新（主讲教师）</a:t>
            </a:r>
            <a:endParaRPr lang="en-US" altLang="zh-CN" dirty="0" smtClean="0">
              <a:ea typeface="宋体" pitchFamily="2" charset="-122"/>
            </a:endParaRPr>
          </a:p>
          <a:p>
            <a:pPr lvl="1"/>
            <a:r>
              <a:rPr lang="zh-CN" altLang="en-US" dirty="0" smtClean="0">
                <a:ea typeface="宋体" pitchFamily="2" charset="-122"/>
              </a:rPr>
              <a:t>办公室：</a:t>
            </a:r>
            <a:r>
              <a:rPr lang="en-US" altLang="zh-CN" dirty="0" smtClean="0">
                <a:ea typeface="宋体" pitchFamily="2" charset="-122"/>
              </a:rPr>
              <a:t>109</a:t>
            </a:r>
          </a:p>
          <a:p>
            <a:pPr lvl="1"/>
            <a:r>
              <a:rPr lang="zh-CN" altLang="en-US" dirty="0" smtClean="0">
                <a:ea typeface="宋体" pitchFamily="2" charset="-122"/>
              </a:rPr>
              <a:t>电话：</a:t>
            </a:r>
            <a:r>
              <a:rPr lang="en-US" altLang="zh-CN" dirty="0" smtClean="0">
                <a:ea typeface="宋体" pitchFamily="2" charset="-122"/>
              </a:rPr>
              <a:t>18930317972</a:t>
            </a:r>
          </a:p>
          <a:p>
            <a:pPr lvl="1"/>
            <a:r>
              <a:rPr lang="zh-CN" altLang="en-US" dirty="0" smtClean="0">
                <a:ea typeface="宋体" pitchFamily="2" charset="-122"/>
              </a:rPr>
              <a:t>信箱：</a:t>
            </a:r>
            <a:r>
              <a:rPr lang="en-US" altLang="zh-CN" dirty="0" smtClean="0">
                <a:ea typeface="宋体" pitchFamily="2" charset="-122"/>
              </a:rPr>
              <a:t>liu_xin@fudan.edu.cn</a:t>
            </a:r>
          </a:p>
          <a:p>
            <a:r>
              <a:rPr lang="zh-CN" altLang="en-US" dirty="0" smtClean="0">
                <a:ea typeface="宋体" pitchFamily="2" charset="-122"/>
              </a:rPr>
              <a:t>学生</a:t>
            </a:r>
            <a:r>
              <a:rPr lang="en-US" altLang="zh-CN" dirty="0" smtClean="0">
                <a:ea typeface="宋体" pitchFamily="2" charset="-122"/>
              </a:rPr>
              <a:t>TA</a:t>
            </a:r>
          </a:p>
          <a:p>
            <a:pPr lvl="1"/>
            <a:r>
              <a:rPr lang="zh-CN" altLang="en-US" dirty="0" smtClean="0">
                <a:ea typeface="宋体" pitchFamily="2" charset="-122"/>
              </a:rPr>
              <a:t>熊雄</a:t>
            </a:r>
            <a:endParaRPr lang="en-US" altLang="zh-CN" dirty="0" smtClean="0">
              <a:ea typeface="宋体" pitchFamily="2" charset="-122"/>
            </a:endParaRPr>
          </a:p>
          <a:p>
            <a:pPr lvl="2"/>
            <a:r>
              <a:rPr lang="zh-CN" altLang="en-US" dirty="0" smtClean="0">
                <a:ea typeface="宋体" pitchFamily="2" charset="-122"/>
              </a:rPr>
              <a:t>电话：</a:t>
            </a:r>
            <a:r>
              <a:rPr lang="en-US" altLang="zh-CN" dirty="0" smtClean="0">
                <a:ea typeface="宋体" pitchFamily="2" charset="-122"/>
              </a:rPr>
              <a:t>15001702544</a:t>
            </a:r>
          </a:p>
          <a:p>
            <a:pPr lvl="2"/>
            <a:r>
              <a:rPr lang="zh-CN" altLang="en-US" dirty="0" smtClean="0">
                <a:ea typeface="宋体" pitchFamily="2" charset="-122"/>
              </a:rPr>
              <a:t>信箱：</a:t>
            </a:r>
            <a:r>
              <a:rPr lang="en-US" altLang="zh-CN" dirty="0" smtClean="0">
                <a:ea typeface="宋体" pitchFamily="2" charset="-122"/>
                <a:hlinkClick r:id="rId2"/>
              </a:rPr>
              <a:t>10212010029@fudan.edu.cn</a:t>
            </a:r>
            <a:endParaRPr lang="en-US" altLang="zh-CN" dirty="0" smtClean="0">
              <a:ea typeface="宋体" pitchFamily="2" charset="-122"/>
            </a:endParaRPr>
          </a:p>
          <a:p>
            <a:pPr lvl="1"/>
            <a:r>
              <a:rPr lang="zh-CN" altLang="en-US" dirty="0" smtClean="0">
                <a:ea typeface="宋体" pitchFamily="2" charset="-122"/>
              </a:rPr>
              <a:t>马思超</a:t>
            </a:r>
            <a:endParaRPr lang="en-US" altLang="zh-CN" dirty="0" smtClean="0">
              <a:ea typeface="宋体" pitchFamily="2" charset="-122"/>
            </a:endParaRPr>
          </a:p>
          <a:p>
            <a:pPr lvl="2"/>
            <a:r>
              <a:rPr lang="zh-CN" altLang="en-US" dirty="0" smtClean="0">
                <a:ea typeface="宋体" pitchFamily="2" charset="-122"/>
              </a:rPr>
              <a:t>电话：</a:t>
            </a:r>
            <a:r>
              <a:rPr lang="zh-CN" altLang="en-US" dirty="0" smtClean="0"/>
              <a:t> </a:t>
            </a:r>
            <a:r>
              <a:rPr lang="en-US" altLang="zh-CN" dirty="0" smtClean="0"/>
              <a:t>13701969340</a:t>
            </a:r>
            <a:endParaRPr lang="en-US" altLang="zh-CN" dirty="0" smtClean="0">
              <a:ea typeface="宋体" pitchFamily="2" charset="-122"/>
            </a:endParaRPr>
          </a:p>
          <a:p>
            <a:pPr lvl="2"/>
            <a:r>
              <a:rPr lang="zh-CN" altLang="en-US" dirty="0" smtClean="0">
                <a:ea typeface="宋体" pitchFamily="2" charset="-122"/>
              </a:rPr>
              <a:t>信箱：</a:t>
            </a:r>
            <a:r>
              <a:rPr lang="en-US" altLang="zh-CN" dirty="0" smtClean="0">
                <a:ea typeface="宋体" pitchFamily="2" charset="-122"/>
              </a:rPr>
              <a:t> </a:t>
            </a:r>
            <a:r>
              <a:rPr lang="en-US" altLang="zh-CN" dirty="0" smtClean="0">
                <a:ea typeface="宋体" pitchFamily="2" charset="-122"/>
                <a:hlinkClick r:id="rId3"/>
              </a:rPr>
              <a:t>10212010020@fudan.edu.cn</a:t>
            </a:r>
            <a:endParaRPr lang="zh-CN" altLang="en-US" dirty="0" smtClean="0">
              <a:ea typeface="宋体" pitchFamily="2" charset="-122"/>
              <a:hlinkClick r:id="rId3"/>
            </a:endParaRPr>
          </a:p>
        </p:txBody>
      </p:sp>
      <p:sp>
        <p:nvSpPr>
          <p:cNvPr id="10244"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位图图像对象</a:t>
            </a:r>
          </a:p>
        </p:txBody>
      </p:sp>
      <p:sp>
        <p:nvSpPr>
          <p:cNvPr id="25603"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5604" name="AutoShape 2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5" name="Oval 29"/>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6" name="AutoShape 30"/>
          <p:cNvSpPr>
            <a:spLocks noChangeArrowheads="1"/>
          </p:cNvSpPr>
          <p:nvPr/>
        </p:nvSpPr>
        <p:spPr bwMode="auto">
          <a:xfrm>
            <a:off x="2819400" y="5105400"/>
            <a:ext cx="5638800" cy="762000"/>
          </a:xfrm>
          <a:prstGeom prst="flowChartAlternateProcess">
            <a:avLst/>
          </a:prstGeom>
          <a:gradFill rotWithShape="0">
            <a:gsLst>
              <a:gs pos="0">
                <a:schemeClr val="accent2"/>
              </a:gs>
              <a:gs pos="50000">
                <a:schemeClr val="accent2">
                  <a:gamma/>
                  <a:shade val="46275"/>
                  <a:invGamma/>
                </a:schemeClr>
              </a:gs>
              <a:gs pos="100000">
                <a:schemeClr val="accent2"/>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华文新魏" pitchFamily="2" charset="-122"/>
              </a:rPr>
              <a:t>用像素点描述的自然影像</a:t>
            </a:r>
            <a:endParaRPr lang="zh-CN" altLang="en-US" dirty="0">
              <a:solidFill>
                <a:schemeClr val="bg1"/>
              </a:solidFill>
              <a:ea typeface="华文新魏" pitchFamily="2" charset="-122"/>
            </a:endParaRPr>
          </a:p>
        </p:txBody>
      </p:sp>
      <p:sp>
        <p:nvSpPr>
          <p:cNvPr id="7" name="Rectangle 31"/>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25610" name="Oval 34"/>
          <p:cNvSpPr>
            <a:spLocks noChangeArrowheads="1"/>
          </p:cNvSpPr>
          <p:nvPr/>
        </p:nvSpPr>
        <p:spPr bwMode="auto">
          <a:xfrm>
            <a:off x="685800" y="21336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1" name="Rectangle 35"/>
          <p:cNvSpPr>
            <a:spLocks noChangeArrowheads="1"/>
          </p:cNvSpPr>
          <p:nvPr/>
        </p:nvSpPr>
        <p:spPr bwMode="auto">
          <a:xfrm>
            <a:off x="990600" y="21177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图像</a:t>
            </a:r>
          </a:p>
        </p:txBody>
      </p:sp>
      <p:sp>
        <p:nvSpPr>
          <p:cNvPr id="25612" name="Line 36"/>
          <p:cNvSpPr>
            <a:spLocks noChangeShapeType="1"/>
          </p:cNvSpPr>
          <p:nvPr/>
        </p:nvSpPr>
        <p:spPr bwMode="auto">
          <a:xfrm>
            <a:off x="1981200" y="2362200"/>
            <a:ext cx="838200" cy="0"/>
          </a:xfrm>
          <a:prstGeom prst="line">
            <a:avLst/>
          </a:prstGeom>
          <a:noFill/>
          <a:ln w="19050">
            <a:solidFill>
              <a:schemeClr val="hlink"/>
            </a:solidFill>
            <a:round/>
            <a:headEnd/>
            <a:tailEnd/>
          </a:ln>
        </p:spPr>
        <p:txBody>
          <a:bodyPr/>
          <a:lstStyle/>
          <a:p>
            <a:endParaRPr lang="zh-CN" altLang="en-US"/>
          </a:p>
        </p:txBody>
      </p:sp>
      <p:pic>
        <p:nvPicPr>
          <p:cNvPr id="25613" name="Picture 158" descr="D:\图象\200410137.jpg"/>
          <p:cNvPicPr>
            <a:picLocks noChangeAspect="1" noChangeArrowheads="1"/>
          </p:cNvPicPr>
          <p:nvPr/>
        </p:nvPicPr>
        <p:blipFill>
          <a:blip r:embed="rId2" cstate="print"/>
          <a:srcRect/>
          <a:stretch>
            <a:fillRect/>
          </a:stretch>
        </p:blipFill>
        <p:spPr bwMode="auto">
          <a:xfrm>
            <a:off x="2971800" y="1066800"/>
            <a:ext cx="5410200" cy="3581400"/>
          </a:xfrm>
          <a:prstGeom prst="rect">
            <a:avLst/>
          </a:prstGeom>
          <a:noFill/>
          <a:ln w="9525">
            <a:noFill/>
            <a:miter lim="800000"/>
            <a:headEnd/>
            <a:tailEnd/>
          </a:ln>
        </p:spPr>
      </p:pic>
      <p:grpSp>
        <p:nvGrpSpPr>
          <p:cNvPr id="25614" name="Group 159"/>
          <p:cNvGrpSpPr>
            <a:grpSpLocks/>
          </p:cNvGrpSpPr>
          <p:nvPr/>
        </p:nvGrpSpPr>
        <p:grpSpPr bwMode="auto">
          <a:xfrm>
            <a:off x="6172200" y="2133600"/>
            <a:ext cx="1104900" cy="1543050"/>
            <a:chOff x="2496" y="288"/>
            <a:chExt cx="696" cy="972"/>
          </a:xfrm>
        </p:grpSpPr>
        <p:sp>
          <p:nvSpPr>
            <p:cNvPr id="25615" name="Oval 160"/>
            <p:cNvSpPr>
              <a:spLocks noChangeArrowheads="1"/>
            </p:cNvSpPr>
            <p:nvPr/>
          </p:nvSpPr>
          <p:spPr bwMode="auto">
            <a:xfrm>
              <a:off x="2496" y="288"/>
              <a:ext cx="576" cy="576"/>
            </a:xfrm>
            <a:prstGeom prst="ellipse">
              <a:avLst/>
            </a:prstGeom>
            <a:solidFill>
              <a:schemeClr val="tx1"/>
            </a:solidFill>
            <a:ln w="19050">
              <a:solidFill>
                <a:srgbClr val="969696"/>
              </a:solidFill>
              <a:round/>
              <a:headEnd/>
              <a:tailEnd/>
            </a:ln>
          </p:spPr>
          <p:txBody>
            <a:bodyPr wrap="none" anchor="ctr"/>
            <a:lstStyle/>
            <a:p>
              <a:endParaRPr lang="zh-CN" altLang="en-US">
                <a:ea typeface="宋体" pitchFamily="2" charset="-122"/>
              </a:endParaRPr>
            </a:p>
          </p:txBody>
        </p:sp>
        <p:sp>
          <p:nvSpPr>
            <p:cNvPr id="25616" name="Rectangle 161"/>
            <p:cNvSpPr>
              <a:spLocks noChangeArrowheads="1"/>
            </p:cNvSpPr>
            <p:nvPr/>
          </p:nvSpPr>
          <p:spPr bwMode="auto">
            <a:xfrm>
              <a:off x="2640" y="624"/>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7" name="Rectangle 162"/>
            <p:cNvSpPr>
              <a:spLocks noChangeArrowheads="1"/>
            </p:cNvSpPr>
            <p:nvPr/>
          </p:nvSpPr>
          <p:spPr bwMode="auto">
            <a:xfrm>
              <a:off x="2640"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8" name="Rectangle 163"/>
            <p:cNvSpPr>
              <a:spLocks noChangeArrowheads="1"/>
            </p:cNvSpPr>
            <p:nvPr/>
          </p:nvSpPr>
          <p:spPr bwMode="auto">
            <a:xfrm>
              <a:off x="2688"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9" name="Rectangle 164"/>
            <p:cNvSpPr>
              <a:spLocks noChangeArrowheads="1"/>
            </p:cNvSpPr>
            <p:nvPr/>
          </p:nvSpPr>
          <p:spPr bwMode="auto">
            <a:xfrm>
              <a:off x="2688" y="576"/>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0" name="Rectangle 165"/>
            <p:cNvSpPr>
              <a:spLocks noChangeArrowheads="1"/>
            </p:cNvSpPr>
            <p:nvPr/>
          </p:nvSpPr>
          <p:spPr bwMode="auto">
            <a:xfrm>
              <a:off x="2688"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1" name="Rectangle 166"/>
            <p:cNvSpPr>
              <a:spLocks noChangeArrowheads="1"/>
            </p:cNvSpPr>
            <p:nvPr/>
          </p:nvSpPr>
          <p:spPr bwMode="auto">
            <a:xfrm>
              <a:off x="2736"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2" name="Rectangle 167"/>
            <p:cNvSpPr>
              <a:spLocks noChangeArrowheads="1"/>
            </p:cNvSpPr>
            <p:nvPr/>
          </p:nvSpPr>
          <p:spPr bwMode="auto">
            <a:xfrm>
              <a:off x="2736" y="576"/>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3" name="Rectangle 168"/>
            <p:cNvSpPr>
              <a:spLocks noChangeArrowheads="1"/>
            </p:cNvSpPr>
            <p:nvPr/>
          </p:nvSpPr>
          <p:spPr bwMode="auto">
            <a:xfrm>
              <a:off x="2736"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4" name="Rectangle 169"/>
            <p:cNvSpPr>
              <a:spLocks noChangeArrowheads="1"/>
            </p:cNvSpPr>
            <p:nvPr/>
          </p:nvSpPr>
          <p:spPr bwMode="auto">
            <a:xfrm>
              <a:off x="2784"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5" name="Rectangle 170"/>
            <p:cNvSpPr>
              <a:spLocks noChangeArrowheads="1"/>
            </p:cNvSpPr>
            <p:nvPr/>
          </p:nvSpPr>
          <p:spPr bwMode="auto">
            <a:xfrm>
              <a:off x="2784"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6" name="Rectangle 171"/>
            <p:cNvSpPr>
              <a:spLocks noChangeArrowheads="1"/>
            </p:cNvSpPr>
            <p:nvPr/>
          </p:nvSpPr>
          <p:spPr bwMode="auto">
            <a:xfrm>
              <a:off x="2784"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7" name="Rectangle 172"/>
            <p:cNvSpPr>
              <a:spLocks noChangeArrowheads="1"/>
            </p:cNvSpPr>
            <p:nvPr/>
          </p:nvSpPr>
          <p:spPr bwMode="auto">
            <a:xfrm>
              <a:off x="2784"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8" name="Rectangle 173"/>
            <p:cNvSpPr>
              <a:spLocks noChangeArrowheads="1"/>
            </p:cNvSpPr>
            <p:nvPr/>
          </p:nvSpPr>
          <p:spPr bwMode="auto">
            <a:xfrm>
              <a:off x="2640"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9" name="Rectangle 174"/>
            <p:cNvSpPr>
              <a:spLocks noChangeArrowheads="1"/>
            </p:cNvSpPr>
            <p:nvPr/>
          </p:nvSpPr>
          <p:spPr bwMode="auto">
            <a:xfrm>
              <a:off x="2688"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0" name="Rectangle 175"/>
            <p:cNvSpPr>
              <a:spLocks noChangeArrowheads="1"/>
            </p:cNvSpPr>
            <p:nvPr/>
          </p:nvSpPr>
          <p:spPr bwMode="auto">
            <a:xfrm>
              <a:off x="2736"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1" name="Rectangle 176"/>
            <p:cNvSpPr>
              <a:spLocks noChangeArrowheads="1"/>
            </p:cNvSpPr>
            <p:nvPr/>
          </p:nvSpPr>
          <p:spPr bwMode="auto">
            <a:xfrm>
              <a:off x="2640"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2" name="Rectangle 177"/>
            <p:cNvSpPr>
              <a:spLocks noChangeArrowheads="1"/>
            </p:cNvSpPr>
            <p:nvPr/>
          </p:nvSpPr>
          <p:spPr bwMode="auto">
            <a:xfrm>
              <a:off x="2832"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3" name="Rectangle 178"/>
            <p:cNvSpPr>
              <a:spLocks noChangeArrowheads="1"/>
            </p:cNvSpPr>
            <p:nvPr/>
          </p:nvSpPr>
          <p:spPr bwMode="auto">
            <a:xfrm>
              <a:off x="2832"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4" name="Rectangle 179"/>
            <p:cNvSpPr>
              <a:spLocks noChangeArrowheads="1"/>
            </p:cNvSpPr>
            <p:nvPr/>
          </p:nvSpPr>
          <p:spPr bwMode="auto">
            <a:xfrm>
              <a:off x="2832"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5" name="Rectangle 180"/>
            <p:cNvSpPr>
              <a:spLocks noChangeArrowheads="1"/>
            </p:cNvSpPr>
            <p:nvPr/>
          </p:nvSpPr>
          <p:spPr bwMode="auto">
            <a:xfrm>
              <a:off x="2832"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6" name="Rectangle 181"/>
            <p:cNvSpPr>
              <a:spLocks noChangeArrowheads="1"/>
            </p:cNvSpPr>
            <p:nvPr/>
          </p:nvSpPr>
          <p:spPr bwMode="auto">
            <a:xfrm>
              <a:off x="2880"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7" name="Rectangle 182"/>
            <p:cNvSpPr>
              <a:spLocks noChangeArrowheads="1"/>
            </p:cNvSpPr>
            <p:nvPr/>
          </p:nvSpPr>
          <p:spPr bwMode="auto">
            <a:xfrm>
              <a:off x="2880"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8" name="Rectangle 183"/>
            <p:cNvSpPr>
              <a:spLocks noChangeArrowheads="1"/>
            </p:cNvSpPr>
            <p:nvPr/>
          </p:nvSpPr>
          <p:spPr bwMode="auto">
            <a:xfrm>
              <a:off x="2880"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9" name="Rectangle 184"/>
            <p:cNvSpPr>
              <a:spLocks noChangeArrowheads="1"/>
            </p:cNvSpPr>
            <p:nvPr/>
          </p:nvSpPr>
          <p:spPr bwMode="auto">
            <a:xfrm>
              <a:off x="2880"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0" name="Rectangle 185"/>
            <p:cNvSpPr>
              <a:spLocks noChangeArrowheads="1"/>
            </p:cNvSpPr>
            <p:nvPr/>
          </p:nvSpPr>
          <p:spPr bwMode="auto">
            <a:xfrm>
              <a:off x="2928"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1" name="Rectangle 186"/>
            <p:cNvSpPr>
              <a:spLocks noChangeArrowheads="1"/>
            </p:cNvSpPr>
            <p:nvPr/>
          </p:nvSpPr>
          <p:spPr bwMode="auto">
            <a:xfrm>
              <a:off x="2928"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2" name="Rectangle 187"/>
            <p:cNvSpPr>
              <a:spLocks noChangeArrowheads="1"/>
            </p:cNvSpPr>
            <p:nvPr/>
          </p:nvSpPr>
          <p:spPr bwMode="auto">
            <a:xfrm>
              <a:off x="2928"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3" name="Rectangle 188"/>
            <p:cNvSpPr>
              <a:spLocks noChangeArrowheads="1"/>
            </p:cNvSpPr>
            <p:nvPr/>
          </p:nvSpPr>
          <p:spPr bwMode="auto">
            <a:xfrm>
              <a:off x="2928"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4" name="Rectangle 189"/>
            <p:cNvSpPr>
              <a:spLocks noChangeArrowheads="1"/>
            </p:cNvSpPr>
            <p:nvPr/>
          </p:nvSpPr>
          <p:spPr bwMode="auto">
            <a:xfrm>
              <a:off x="2640"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5" name="Rectangle 190"/>
            <p:cNvSpPr>
              <a:spLocks noChangeArrowheads="1"/>
            </p:cNvSpPr>
            <p:nvPr/>
          </p:nvSpPr>
          <p:spPr bwMode="auto">
            <a:xfrm>
              <a:off x="2688"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6" name="Rectangle 191"/>
            <p:cNvSpPr>
              <a:spLocks noChangeArrowheads="1"/>
            </p:cNvSpPr>
            <p:nvPr/>
          </p:nvSpPr>
          <p:spPr bwMode="auto">
            <a:xfrm>
              <a:off x="2736"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7" name="Rectangle 192"/>
            <p:cNvSpPr>
              <a:spLocks noChangeArrowheads="1"/>
            </p:cNvSpPr>
            <p:nvPr/>
          </p:nvSpPr>
          <p:spPr bwMode="auto">
            <a:xfrm>
              <a:off x="2784"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8" name="Rectangle 193"/>
            <p:cNvSpPr>
              <a:spLocks noChangeArrowheads="1"/>
            </p:cNvSpPr>
            <p:nvPr/>
          </p:nvSpPr>
          <p:spPr bwMode="auto">
            <a:xfrm>
              <a:off x="2832"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9" name="Rectangle 194"/>
            <p:cNvSpPr>
              <a:spLocks noChangeArrowheads="1"/>
            </p:cNvSpPr>
            <p:nvPr/>
          </p:nvSpPr>
          <p:spPr bwMode="auto">
            <a:xfrm>
              <a:off x="2880"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0" name="Rectangle 195"/>
            <p:cNvSpPr>
              <a:spLocks noChangeArrowheads="1"/>
            </p:cNvSpPr>
            <p:nvPr/>
          </p:nvSpPr>
          <p:spPr bwMode="auto">
            <a:xfrm>
              <a:off x="2928"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1" name="Rectangle 196"/>
            <p:cNvSpPr>
              <a:spLocks noChangeArrowheads="1"/>
            </p:cNvSpPr>
            <p:nvPr/>
          </p:nvSpPr>
          <p:spPr bwMode="auto">
            <a:xfrm>
              <a:off x="2784"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2" name="Rectangle 197"/>
            <p:cNvSpPr>
              <a:spLocks noChangeArrowheads="1"/>
            </p:cNvSpPr>
            <p:nvPr/>
          </p:nvSpPr>
          <p:spPr bwMode="auto">
            <a:xfrm>
              <a:off x="2688"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3" name="Rectangle 198"/>
            <p:cNvSpPr>
              <a:spLocks noChangeArrowheads="1"/>
            </p:cNvSpPr>
            <p:nvPr/>
          </p:nvSpPr>
          <p:spPr bwMode="auto">
            <a:xfrm>
              <a:off x="2736"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4" name="Rectangle 199"/>
            <p:cNvSpPr>
              <a:spLocks noChangeArrowheads="1"/>
            </p:cNvSpPr>
            <p:nvPr/>
          </p:nvSpPr>
          <p:spPr bwMode="auto">
            <a:xfrm>
              <a:off x="2640"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5" name="Rectangle 200"/>
            <p:cNvSpPr>
              <a:spLocks noChangeArrowheads="1"/>
            </p:cNvSpPr>
            <p:nvPr/>
          </p:nvSpPr>
          <p:spPr bwMode="auto">
            <a:xfrm>
              <a:off x="2832"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6" name="Rectangle 201"/>
            <p:cNvSpPr>
              <a:spLocks noChangeArrowheads="1"/>
            </p:cNvSpPr>
            <p:nvPr/>
          </p:nvSpPr>
          <p:spPr bwMode="auto">
            <a:xfrm>
              <a:off x="2880"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7" name="Rectangle 202"/>
            <p:cNvSpPr>
              <a:spLocks noChangeArrowheads="1"/>
            </p:cNvSpPr>
            <p:nvPr/>
          </p:nvSpPr>
          <p:spPr bwMode="auto">
            <a:xfrm>
              <a:off x="2928"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8" name="Rectangle 203"/>
            <p:cNvSpPr>
              <a:spLocks noChangeArrowheads="1"/>
            </p:cNvSpPr>
            <p:nvPr/>
          </p:nvSpPr>
          <p:spPr bwMode="auto">
            <a:xfrm>
              <a:off x="2592" y="624"/>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9" name="Rectangle 204"/>
            <p:cNvSpPr>
              <a:spLocks noChangeArrowheads="1"/>
            </p:cNvSpPr>
            <p:nvPr/>
          </p:nvSpPr>
          <p:spPr bwMode="auto">
            <a:xfrm>
              <a:off x="2592"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0" name="Rectangle 205"/>
            <p:cNvSpPr>
              <a:spLocks noChangeArrowheads="1"/>
            </p:cNvSpPr>
            <p:nvPr/>
          </p:nvSpPr>
          <p:spPr bwMode="auto">
            <a:xfrm>
              <a:off x="2592"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1" name="Rectangle 206"/>
            <p:cNvSpPr>
              <a:spLocks noChangeArrowheads="1"/>
            </p:cNvSpPr>
            <p:nvPr/>
          </p:nvSpPr>
          <p:spPr bwMode="auto">
            <a:xfrm>
              <a:off x="2592"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2" name="Rectangle 207"/>
            <p:cNvSpPr>
              <a:spLocks noChangeArrowheads="1"/>
            </p:cNvSpPr>
            <p:nvPr/>
          </p:nvSpPr>
          <p:spPr bwMode="auto">
            <a:xfrm>
              <a:off x="2592"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3" name="Rectangle 208"/>
            <p:cNvSpPr>
              <a:spLocks noChangeArrowheads="1"/>
            </p:cNvSpPr>
            <p:nvPr/>
          </p:nvSpPr>
          <p:spPr bwMode="auto">
            <a:xfrm>
              <a:off x="2592"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4" name="Rectangle 209"/>
            <p:cNvSpPr>
              <a:spLocks noChangeArrowheads="1"/>
            </p:cNvSpPr>
            <p:nvPr/>
          </p:nvSpPr>
          <p:spPr bwMode="auto">
            <a:xfrm>
              <a:off x="2784"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5" name="Rectangle 210"/>
            <p:cNvSpPr>
              <a:spLocks noChangeArrowheads="1"/>
            </p:cNvSpPr>
            <p:nvPr/>
          </p:nvSpPr>
          <p:spPr bwMode="auto">
            <a:xfrm>
              <a:off x="2688"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6" name="Rectangle 211"/>
            <p:cNvSpPr>
              <a:spLocks noChangeArrowheads="1"/>
            </p:cNvSpPr>
            <p:nvPr/>
          </p:nvSpPr>
          <p:spPr bwMode="auto">
            <a:xfrm>
              <a:off x="2736"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7" name="Rectangle 212"/>
            <p:cNvSpPr>
              <a:spLocks noChangeArrowheads="1"/>
            </p:cNvSpPr>
            <p:nvPr/>
          </p:nvSpPr>
          <p:spPr bwMode="auto">
            <a:xfrm>
              <a:off x="2640"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8" name="Rectangle 213"/>
            <p:cNvSpPr>
              <a:spLocks noChangeArrowheads="1"/>
            </p:cNvSpPr>
            <p:nvPr/>
          </p:nvSpPr>
          <p:spPr bwMode="auto">
            <a:xfrm>
              <a:off x="2832"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9" name="Rectangle 214"/>
            <p:cNvSpPr>
              <a:spLocks noChangeArrowheads="1"/>
            </p:cNvSpPr>
            <p:nvPr/>
          </p:nvSpPr>
          <p:spPr bwMode="auto">
            <a:xfrm>
              <a:off x="2880"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0" name="Rectangle 215"/>
            <p:cNvSpPr>
              <a:spLocks noChangeArrowheads="1"/>
            </p:cNvSpPr>
            <p:nvPr/>
          </p:nvSpPr>
          <p:spPr bwMode="auto">
            <a:xfrm>
              <a:off x="2976"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1" name="Rectangle 216"/>
            <p:cNvSpPr>
              <a:spLocks noChangeArrowheads="1"/>
            </p:cNvSpPr>
            <p:nvPr/>
          </p:nvSpPr>
          <p:spPr bwMode="auto">
            <a:xfrm>
              <a:off x="2976"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2" name="Rectangle 217"/>
            <p:cNvSpPr>
              <a:spLocks noChangeArrowheads="1"/>
            </p:cNvSpPr>
            <p:nvPr/>
          </p:nvSpPr>
          <p:spPr bwMode="auto">
            <a:xfrm>
              <a:off x="2976"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3" name="Rectangle 218"/>
            <p:cNvSpPr>
              <a:spLocks noChangeArrowheads="1"/>
            </p:cNvSpPr>
            <p:nvPr/>
          </p:nvSpPr>
          <p:spPr bwMode="auto">
            <a:xfrm>
              <a:off x="2976"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4" name="Rectangle 219"/>
            <p:cNvSpPr>
              <a:spLocks noChangeArrowheads="1"/>
            </p:cNvSpPr>
            <p:nvPr/>
          </p:nvSpPr>
          <p:spPr bwMode="auto">
            <a:xfrm>
              <a:off x="2640" y="720"/>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5" name="Rectangle 220"/>
            <p:cNvSpPr>
              <a:spLocks noChangeArrowheads="1"/>
            </p:cNvSpPr>
            <p:nvPr/>
          </p:nvSpPr>
          <p:spPr bwMode="auto">
            <a:xfrm>
              <a:off x="2688" y="720"/>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6" name="Rectangle 221"/>
            <p:cNvSpPr>
              <a:spLocks noChangeArrowheads="1"/>
            </p:cNvSpPr>
            <p:nvPr/>
          </p:nvSpPr>
          <p:spPr bwMode="auto">
            <a:xfrm>
              <a:off x="2736"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7" name="Rectangle 222"/>
            <p:cNvSpPr>
              <a:spLocks noChangeArrowheads="1"/>
            </p:cNvSpPr>
            <p:nvPr/>
          </p:nvSpPr>
          <p:spPr bwMode="auto">
            <a:xfrm>
              <a:off x="2784"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8" name="Rectangle 223"/>
            <p:cNvSpPr>
              <a:spLocks noChangeArrowheads="1"/>
            </p:cNvSpPr>
            <p:nvPr/>
          </p:nvSpPr>
          <p:spPr bwMode="auto">
            <a:xfrm>
              <a:off x="2832"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9" name="Rectangle 224"/>
            <p:cNvSpPr>
              <a:spLocks noChangeArrowheads="1"/>
            </p:cNvSpPr>
            <p:nvPr/>
          </p:nvSpPr>
          <p:spPr bwMode="auto">
            <a:xfrm>
              <a:off x="2880"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0" name="Rectangle 225"/>
            <p:cNvSpPr>
              <a:spLocks noChangeArrowheads="1"/>
            </p:cNvSpPr>
            <p:nvPr/>
          </p:nvSpPr>
          <p:spPr bwMode="auto">
            <a:xfrm>
              <a:off x="2544" y="62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1" name="Rectangle 226"/>
            <p:cNvSpPr>
              <a:spLocks noChangeArrowheads="1"/>
            </p:cNvSpPr>
            <p:nvPr/>
          </p:nvSpPr>
          <p:spPr bwMode="auto">
            <a:xfrm>
              <a:off x="2544"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2" name="Rectangle 227"/>
            <p:cNvSpPr>
              <a:spLocks noChangeArrowheads="1"/>
            </p:cNvSpPr>
            <p:nvPr/>
          </p:nvSpPr>
          <p:spPr bwMode="auto">
            <a:xfrm>
              <a:off x="2544"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3" name="Rectangle 228"/>
            <p:cNvSpPr>
              <a:spLocks noChangeArrowheads="1"/>
            </p:cNvSpPr>
            <p:nvPr/>
          </p:nvSpPr>
          <p:spPr bwMode="auto">
            <a:xfrm>
              <a:off x="2544"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4" name="Rectangle 229"/>
            <p:cNvSpPr>
              <a:spLocks noChangeArrowheads="1"/>
            </p:cNvSpPr>
            <p:nvPr/>
          </p:nvSpPr>
          <p:spPr bwMode="auto">
            <a:xfrm>
              <a:off x="2688"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5" name="Rectangle 230"/>
            <p:cNvSpPr>
              <a:spLocks noChangeArrowheads="1"/>
            </p:cNvSpPr>
            <p:nvPr/>
          </p:nvSpPr>
          <p:spPr bwMode="auto">
            <a:xfrm>
              <a:off x="2736"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6" name="Rectangle 231"/>
            <p:cNvSpPr>
              <a:spLocks noChangeArrowheads="1"/>
            </p:cNvSpPr>
            <p:nvPr/>
          </p:nvSpPr>
          <p:spPr bwMode="auto">
            <a:xfrm>
              <a:off x="2784"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7" name="Rectangle 232"/>
            <p:cNvSpPr>
              <a:spLocks noChangeArrowheads="1"/>
            </p:cNvSpPr>
            <p:nvPr/>
          </p:nvSpPr>
          <p:spPr bwMode="auto">
            <a:xfrm>
              <a:off x="2832"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8" name="Rectangle 233"/>
            <p:cNvSpPr>
              <a:spLocks noChangeArrowheads="1"/>
            </p:cNvSpPr>
            <p:nvPr/>
          </p:nvSpPr>
          <p:spPr bwMode="auto">
            <a:xfrm>
              <a:off x="2784"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9" name="Rectangle 234"/>
            <p:cNvSpPr>
              <a:spLocks noChangeArrowheads="1"/>
            </p:cNvSpPr>
            <p:nvPr/>
          </p:nvSpPr>
          <p:spPr bwMode="auto">
            <a:xfrm>
              <a:off x="2688"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0" name="Rectangle 235"/>
            <p:cNvSpPr>
              <a:spLocks noChangeArrowheads="1"/>
            </p:cNvSpPr>
            <p:nvPr/>
          </p:nvSpPr>
          <p:spPr bwMode="auto">
            <a:xfrm>
              <a:off x="2736"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1" name="Rectangle 236"/>
            <p:cNvSpPr>
              <a:spLocks noChangeArrowheads="1"/>
            </p:cNvSpPr>
            <p:nvPr/>
          </p:nvSpPr>
          <p:spPr bwMode="auto">
            <a:xfrm>
              <a:off x="2832"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2" name="AutoShape 237"/>
            <p:cNvSpPr>
              <a:spLocks noChangeArrowheads="1"/>
            </p:cNvSpPr>
            <p:nvPr/>
          </p:nvSpPr>
          <p:spPr bwMode="auto">
            <a:xfrm rot="8334896">
              <a:off x="3096" y="732"/>
              <a:ext cx="96" cy="528"/>
            </a:xfrm>
            <a:prstGeom prst="triangle">
              <a:avLst>
                <a:gd name="adj" fmla="val 50000"/>
              </a:avLst>
            </a:prstGeom>
            <a:solidFill>
              <a:schemeClr val="hlink"/>
            </a:solidFill>
            <a:ln w="9525">
              <a:solidFill>
                <a:srgbClr val="969696"/>
              </a:solidFill>
              <a:miter lim="800000"/>
              <a:headEnd/>
              <a:tailEnd/>
            </a:ln>
          </p:spPr>
          <p:txBody>
            <a:bodyPr wrap="none" anchor="ctr"/>
            <a:lstStyle/>
            <a:p>
              <a:endParaRPr lang="zh-CN" altLang="en-US">
                <a:ea typeface="宋体" pitchFamily="2"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动画对象</a:t>
            </a:r>
          </a:p>
        </p:txBody>
      </p:sp>
      <p:sp>
        <p:nvSpPr>
          <p:cNvPr id="2662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105400"/>
            <a:ext cx="5638800" cy="762000"/>
          </a:xfrm>
          <a:prstGeom prst="flowChartAlternateProcess">
            <a:avLst/>
          </a:prstGeom>
          <a:gradFill rotWithShape="0">
            <a:gsLst>
              <a:gs pos="0">
                <a:srgbClr val="009900"/>
              </a:gs>
              <a:gs pos="50000">
                <a:srgbClr val="009900">
                  <a:gamma/>
                  <a:shade val="46275"/>
                  <a:invGamma/>
                </a:srgbClr>
              </a:gs>
              <a:gs pos="100000">
                <a:srgbClr val="009900"/>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隶书" pitchFamily="49" charset="-122"/>
              </a:rPr>
              <a:t>单画面矢量动画和多画面帧动画</a:t>
            </a:r>
            <a:endParaRPr lang="zh-CN" altLang="en-US" dirty="0">
              <a:solidFill>
                <a:schemeClr val="bg1"/>
              </a:solidFill>
              <a:ea typeface="隶书" pitchFamily="49" charset="-122"/>
            </a:endParaRPr>
          </a:p>
        </p:txBody>
      </p:sp>
      <p:pic>
        <p:nvPicPr>
          <p:cNvPr id="26630" name="Picture 30" descr="D:\多媒体通俗讲座\讲座素材图片\小鸟.gif"/>
          <p:cNvPicPr>
            <a:picLocks noChangeAspect="1" noChangeArrowheads="1" noCrop="1"/>
          </p:cNvPicPr>
          <p:nvPr/>
        </p:nvPicPr>
        <p:blipFill>
          <a:blip r:embed="rId2" cstate="print"/>
          <a:srcRect/>
          <a:stretch>
            <a:fillRect/>
          </a:stretch>
        </p:blipFill>
        <p:spPr bwMode="auto">
          <a:xfrm>
            <a:off x="3733800" y="2514600"/>
            <a:ext cx="1447800" cy="1328738"/>
          </a:xfrm>
          <a:prstGeom prst="rect">
            <a:avLst/>
          </a:prstGeom>
          <a:noFill/>
          <a:ln w="9525">
            <a:noFill/>
            <a:miter lim="800000"/>
            <a:headEnd/>
            <a:tailEnd/>
          </a:ln>
        </p:spPr>
      </p:pic>
      <p:sp>
        <p:nvSpPr>
          <p:cNvPr id="7" name="Rectangle 31"/>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10" name="Oval 34"/>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1" name="Rectangle 35"/>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26636" name="Oval 36"/>
          <p:cNvSpPr>
            <a:spLocks noChangeArrowheads="1"/>
          </p:cNvSpPr>
          <p:nvPr/>
        </p:nvSpPr>
        <p:spPr bwMode="auto">
          <a:xfrm>
            <a:off x="685800" y="26670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3" name="Rectangle 37"/>
          <p:cNvSpPr>
            <a:spLocks noChangeArrowheads="1"/>
          </p:cNvSpPr>
          <p:nvPr/>
        </p:nvSpPr>
        <p:spPr bwMode="auto">
          <a:xfrm>
            <a:off x="990600" y="26511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动画</a:t>
            </a:r>
          </a:p>
        </p:txBody>
      </p:sp>
      <p:sp>
        <p:nvSpPr>
          <p:cNvPr id="26638" name="AutoShape 3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6639" name="Line 39"/>
          <p:cNvSpPr>
            <a:spLocks noChangeShapeType="1"/>
          </p:cNvSpPr>
          <p:nvPr/>
        </p:nvSpPr>
        <p:spPr bwMode="auto">
          <a:xfrm>
            <a:off x="1981200" y="2895600"/>
            <a:ext cx="838200" cy="0"/>
          </a:xfrm>
          <a:prstGeom prst="line">
            <a:avLst/>
          </a:prstGeom>
          <a:noFill/>
          <a:ln w="19050">
            <a:solidFill>
              <a:schemeClr val="hlink"/>
            </a:solidFill>
            <a:round/>
            <a:headEnd/>
            <a:tailEnd/>
          </a:ln>
        </p:spPr>
        <p:txBody>
          <a:bodyPr/>
          <a:lstStyle/>
          <a:p>
            <a:endParaRPr lang="zh-CN" altLang="en-US"/>
          </a:p>
        </p:txBody>
      </p:sp>
      <p:sp>
        <p:nvSpPr>
          <p:cNvPr id="16" name="Rectangle 40"/>
          <p:cNvSpPr>
            <a:spLocks noChangeArrowheads="1"/>
          </p:cNvSpPr>
          <p:nvPr/>
        </p:nvSpPr>
        <p:spPr bwMode="auto">
          <a:xfrm>
            <a:off x="5486400" y="3048000"/>
            <a:ext cx="2057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多画面帧动画</a:t>
            </a:r>
          </a:p>
        </p:txBody>
      </p:sp>
      <p:sp>
        <p:nvSpPr>
          <p:cNvPr id="17" name="Rectangle 41"/>
          <p:cNvSpPr>
            <a:spLocks noChangeArrowheads="1"/>
          </p:cNvSpPr>
          <p:nvPr/>
        </p:nvSpPr>
        <p:spPr bwMode="auto">
          <a:xfrm>
            <a:off x="4729163" y="1828800"/>
            <a:ext cx="2281237"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单画面矢量动画</a:t>
            </a:r>
          </a:p>
        </p:txBody>
      </p:sp>
      <p:pic>
        <p:nvPicPr>
          <p:cNvPr id="26642" name="Picture 42" descr="D:\如何从事多媒体教学讲座\图片素材\动态标题03.gif"/>
          <p:cNvPicPr>
            <a:picLocks noChangeAspect="1" noChangeArrowheads="1" noCrop="1"/>
          </p:cNvPicPr>
          <p:nvPr/>
        </p:nvPicPr>
        <p:blipFill>
          <a:blip r:embed="rId3" cstate="print"/>
          <a:srcRect/>
          <a:stretch>
            <a:fillRect/>
          </a:stretch>
        </p:blipFill>
        <p:spPr bwMode="auto">
          <a:xfrm flipV="1">
            <a:off x="4114800" y="1219200"/>
            <a:ext cx="3124200" cy="685800"/>
          </a:xfrm>
          <a:prstGeom prst="rect">
            <a:avLst/>
          </a:prstGeom>
          <a:noFill/>
          <a:ln w="9525">
            <a:noFill/>
            <a:miter lim="800000"/>
            <a:headEnd/>
            <a:tailEnd/>
          </a:ln>
        </p:spPr>
      </p:pic>
      <p:sp>
        <p:nvSpPr>
          <p:cNvPr id="26643" name="Line 43"/>
          <p:cNvSpPr>
            <a:spLocks noChangeShapeType="1"/>
          </p:cNvSpPr>
          <p:nvPr/>
        </p:nvSpPr>
        <p:spPr bwMode="auto">
          <a:xfrm>
            <a:off x="3124200" y="2438400"/>
            <a:ext cx="5105400" cy="0"/>
          </a:xfrm>
          <a:prstGeom prst="line">
            <a:avLst/>
          </a:prstGeom>
          <a:noFill/>
          <a:ln w="19050">
            <a:solidFill>
              <a:schemeClr val="hlink"/>
            </a:solidFill>
            <a:prstDash val="sysDot"/>
            <a:round/>
            <a:headEnd/>
            <a:tailEnd/>
          </a:ln>
        </p:spPr>
        <p:txBody>
          <a:bodyPr/>
          <a:lstStyle/>
          <a:p>
            <a:endParaRPr lang="zh-CN" altLang="en-US"/>
          </a:p>
        </p:txBody>
      </p:sp>
      <p:grpSp>
        <p:nvGrpSpPr>
          <p:cNvPr id="26644" name="Group 44"/>
          <p:cNvGrpSpPr>
            <a:grpSpLocks/>
          </p:cNvGrpSpPr>
          <p:nvPr/>
        </p:nvGrpSpPr>
        <p:grpSpPr bwMode="auto">
          <a:xfrm>
            <a:off x="2971800" y="3659188"/>
            <a:ext cx="5486400" cy="912812"/>
            <a:chOff x="1872" y="2670"/>
            <a:chExt cx="3456" cy="575"/>
          </a:xfrm>
        </p:grpSpPr>
        <p:pic>
          <p:nvPicPr>
            <p:cNvPr id="26645" name="Picture 45" descr="E:\pp\ani_sc\T00.GIF"/>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1872" y="2670"/>
              <a:ext cx="490" cy="450"/>
            </a:xfrm>
            <a:prstGeom prst="rect">
              <a:avLst/>
            </a:prstGeom>
            <a:noFill/>
            <a:ln w="9525">
              <a:noFill/>
              <a:miter lim="800000"/>
              <a:headEnd/>
              <a:tailEnd/>
            </a:ln>
          </p:spPr>
        </p:pic>
        <p:pic>
          <p:nvPicPr>
            <p:cNvPr id="26646" name="Picture 46" descr="E:\pp\ani_sc\T01.GIF"/>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2352" y="2670"/>
              <a:ext cx="490" cy="450"/>
            </a:xfrm>
            <a:prstGeom prst="rect">
              <a:avLst/>
            </a:prstGeom>
            <a:noFill/>
            <a:ln w="9525">
              <a:noFill/>
              <a:miter lim="800000"/>
              <a:headEnd/>
              <a:tailEnd/>
            </a:ln>
          </p:spPr>
        </p:pic>
        <p:pic>
          <p:nvPicPr>
            <p:cNvPr id="26647" name="Picture 47" descr="E:\pp\ani_sc\T02.GIF"/>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2832" y="2670"/>
              <a:ext cx="490" cy="450"/>
            </a:xfrm>
            <a:prstGeom prst="rect">
              <a:avLst/>
            </a:prstGeom>
            <a:noFill/>
            <a:ln w="9525">
              <a:noFill/>
              <a:miter lim="800000"/>
              <a:headEnd/>
              <a:tailEnd/>
            </a:ln>
          </p:spPr>
        </p:pic>
        <p:pic>
          <p:nvPicPr>
            <p:cNvPr id="26648" name="Picture 48" descr="E:\pp\ani_sc\T04.GIF"/>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312" y="2718"/>
              <a:ext cx="490" cy="450"/>
            </a:xfrm>
            <a:prstGeom prst="rect">
              <a:avLst/>
            </a:prstGeom>
            <a:noFill/>
            <a:ln w="9525">
              <a:noFill/>
              <a:miter lim="800000"/>
              <a:headEnd/>
              <a:tailEnd/>
            </a:ln>
          </p:spPr>
        </p:pic>
        <p:pic>
          <p:nvPicPr>
            <p:cNvPr id="26649" name="Picture 49" descr="E:\pp\ani_sc\T06.GIF"/>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3792" y="2718"/>
              <a:ext cx="490" cy="450"/>
            </a:xfrm>
            <a:prstGeom prst="rect">
              <a:avLst/>
            </a:prstGeom>
            <a:noFill/>
            <a:ln w="9525">
              <a:noFill/>
              <a:miter lim="800000"/>
              <a:headEnd/>
              <a:tailEnd/>
            </a:ln>
          </p:spPr>
        </p:pic>
        <p:pic>
          <p:nvPicPr>
            <p:cNvPr id="26650" name="Picture 50" descr="E:\pp\ani_sc\T12.GIF"/>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4752" y="2670"/>
              <a:ext cx="490" cy="450"/>
            </a:xfrm>
            <a:prstGeom prst="rect">
              <a:avLst/>
            </a:prstGeom>
            <a:noFill/>
            <a:ln w="9525">
              <a:noFill/>
              <a:miter lim="800000"/>
              <a:headEnd/>
              <a:tailEnd/>
            </a:ln>
          </p:spPr>
        </p:pic>
        <p:pic>
          <p:nvPicPr>
            <p:cNvPr id="26651" name="Picture 51" descr="E:\pp\ani_sc\T09.GIF"/>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4272" y="2718"/>
              <a:ext cx="490" cy="450"/>
            </a:xfrm>
            <a:prstGeom prst="rect">
              <a:avLst/>
            </a:prstGeom>
            <a:noFill/>
            <a:ln w="9525">
              <a:noFill/>
              <a:miter lim="800000"/>
              <a:headEnd/>
              <a:tailEnd/>
            </a:ln>
          </p:spPr>
        </p:pic>
        <p:sp>
          <p:nvSpPr>
            <p:cNvPr id="28" name="Rectangle 52"/>
            <p:cNvSpPr>
              <a:spLocks noChangeArrowheads="1"/>
            </p:cNvSpPr>
            <p:nvPr/>
          </p:nvSpPr>
          <p:spPr bwMode="auto">
            <a:xfrm>
              <a:off x="1872" y="3072"/>
              <a:ext cx="3456" cy="173"/>
            </a:xfrm>
            <a:prstGeom prst="rect">
              <a:avLst/>
            </a:prstGeom>
            <a:noFill/>
            <a:ln w="9525">
              <a:noFill/>
              <a:miter lim="800000"/>
              <a:headEnd/>
              <a:tailEnd/>
            </a:ln>
            <a:effectLst/>
          </p:spPr>
          <p:txBody>
            <a:bodyPr>
              <a:spAutoFit/>
            </a:bodyPr>
            <a:lstStyle/>
            <a:p>
              <a:pPr>
                <a:defRPr/>
              </a:pPr>
              <a:r>
                <a:rPr lang="en-US" altLang="zh-CN" sz="800">
                  <a:effectLst>
                    <a:outerShdw blurRad="38100" dist="38100" dir="2700000" algn="tl">
                      <a:srgbClr val="000000"/>
                    </a:outerShdw>
                  </a:effectLst>
                  <a:ea typeface="宋体" pitchFamily="2" charset="-122"/>
                </a:rPr>
                <a:t>FRAME</a:t>
              </a:r>
              <a:r>
                <a:rPr lang="en-US" altLang="zh-CN" sz="1200">
                  <a:effectLst>
                    <a:outerShdw blurRad="38100" dist="38100" dir="2700000" algn="tl">
                      <a:srgbClr val="000000"/>
                    </a:outerShdw>
                  </a:effectLst>
                  <a:ea typeface="宋体" pitchFamily="2" charset="-122"/>
                </a:rPr>
                <a:t> 01</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02</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03</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04</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05</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06</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07</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音频对象</a:t>
            </a:r>
          </a:p>
        </p:txBody>
      </p:sp>
      <p:sp>
        <p:nvSpPr>
          <p:cNvPr id="2765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4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49"/>
          <p:cNvSpPr>
            <a:spLocks noChangeArrowheads="1"/>
          </p:cNvSpPr>
          <p:nvPr/>
        </p:nvSpPr>
        <p:spPr bwMode="auto">
          <a:xfrm>
            <a:off x="2819400" y="5105400"/>
            <a:ext cx="5638800" cy="762000"/>
          </a:xfrm>
          <a:prstGeom prst="flowChartAlternateProcess">
            <a:avLst/>
          </a:prstGeom>
          <a:gradFill rotWithShape="0">
            <a:gsLst>
              <a:gs pos="0">
                <a:srgbClr val="990099"/>
              </a:gs>
              <a:gs pos="50000">
                <a:srgbClr val="990099">
                  <a:gamma/>
                  <a:shade val="46275"/>
                  <a:invGamma/>
                </a:srgbClr>
              </a:gs>
              <a:gs pos="100000">
                <a:srgbClr val="990099"/>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itchFamily="2" charset="-122"/>
              </a:rPr>
              <a:t>音频数字信号、压缩音频信号</a:t>
            </a:r>
            <a:endParaRPr lang="zh-CN" altLang="en-US" dirty="0">
              <a:solidFill>
                <a:schemeClr val="bg1"/>
              </a:solidFill>
              <a:ea typeface="宋体" pitchFamily="2" charset="-122"/>
            </a:endParaRPr>
          </a:p>
        </p:txBody>
      </p:sp>
      <p:sp>
        <p:nvSpPr>
          <p:cNvPr id="6" name="Rectangle 5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7" name="Oval 5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8" name="Rectangle 52"/>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9" name="Oval 5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0" name="Rectangle 54"/>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11" name="Oval 5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2" name="Rectangle 56"/>
          <p:cNvSpPr>
            <a:spLocks noChangeArrowheads="1"/>
          </p:cNvSpPr>
          <p:nvPr/>
        </p:nvSpPr>
        <p:spPr bwMode="auto">
          <a:xfrm>
            <a:off x="990600" y="26511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动画</a:t>
            </a:r>
          </a:p>
        </p:txBody>
      </p:sp>
      <p:sp>
        <p:nvSpPr>
          <p:cNvPr id="27661" name="Oval 57"/>
          <p:cNvSpPr>
            <a:spLocks noChangeArrowheads="1"/>
          </p:cNvSpPr>
          <p:nvPr/>
        </p:nvSpPr>
        <p:spPr bwMode="auto">
          <a:xfrm>
            <a:off x="685800" y="3184525"/>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4" name="Rectangle 58"/>
          <p:cNvSpPr>
            <a:spLocks noChangeArrowheads="1"/>
          </p:cNvSpPr>
          <p:nvPr/>
        </p:nvSpPr>
        <p:spPr bwMode="auto">
          <a:xfrm>
            <a:off x="990600" y="3168650"/>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音频</a:t>
            </a:r>
          </a:p>
        </p:txBody>
      </p:sp>
      <p:sp>
        <p:nvSpPr>
          <p:cNvPr id="27663" name="AutoShape 59"/>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7664" name="Line 60"/>
          <p:cNvSpPr>
            <a:spLocks noChangeShapeType="1"/>
          </p:cNvSpPr>
          <p:nvPr/>
        </p:nvSpPr>
        <p:spPr bwMode="auto">
          <a:xfrm>
            <a:off x="1981200" y="3429000"/>
            <a:ext cx="838200" cy="0"/>
          </a:xfrm>
          <a:prstGeom prst="line">
            <a:avLst/>
          </a:prstGeom>
          <a:noFill/>
          <a:ln w="19050">
            <a:solidFill>
              <a:schemeClr val="hlink"/>
            </a:solidFill>
            <a:round/>
            <a:headEnd/>
            <a:tailEnd/>
          </a:ln>
        </p:spPr>
        <p:txBody>
          <a:bodyPr/>
          <a:lstStyle/>
          <a:p>
            <a:endParaRPr lang="zh-CN" altLang="en-US"/>
          </a:p>
        </p:txBody>
      </p:sp>
      <p:pic>
        <p:nvPicPr>
          <p:cNvPr id="27665" name="Picture 61" descr="E:\日常文件\SUCAI\FOR_WORD\MOON.bmp">
            <a:hlinkClick r:id="" action="ppaction://noaction">
              <a:snd r:embed="rId2" name="风声.WAV"/>
            </a:hlinkClick>
          </p:cNvPr>
          <p:cNvPicPr>
            <a:picLocks noChangeAspect="1" noChangeArrowheads="1"/>
          </p:cNvPicPr>
          <p:nvPr/>
        </p:nvPicPr>
        <p:blipFill>
          <a:blip r:embed="rId3" cstate="print">
            <a:clrChange>
              <a:clrFrom>
                <a:srgbClr val="003170"/>
              </a:clrFrom>
              <a:clrTo>
                <a:srgbClr val="003170">
                  <a:alpha val="0"/>
                </a:srgbClr>
              </a:clrTo>
            </a:clrChange>
          </a:blip>
          <a:srcRect/>
          <a:stretch>
            <a:fillRect/>
          </a:stretch>
        </p:blipFill>
        <p:spPr bwMode="auto">
          <a:xfrm>
            <a:off x="3657600" y="1676400"/>
            <a:ext cx="838200" cy="833438"/>
          </a:xfrm>
          <a:prstGeom prst="rect">
            <a:avLst/>
          </a:prstGeom>
          <a:noFill/>
          <a:ln w="9525">
            <a:noFill/>
            <a:miter lim="800000"/>
            <a:headEnd/>
            <a:tailEnd/>
          </a:ln>
        </p:spPr>
      </p:pic>
      <p:sp>
        <p:nvSpPr>
          <p:cNvPr id="27666" name="Oval 62">
            <a:hlinkClick r:id="" action="ppaction://noaction" endSnd="1"/>
          </p:cNvPr>
          <p:cNvSpPr>
            <a:spLocks noChangeArrowheads="1"/>
          </p:cNvSpPr>
          <p:nvPr/>
        </p:nvSpPr>
        <p:spPr bwMode="auto">
          <a:xfrm>
            <a:off x="3124200" y="3962400"/>
            <a:ext cx="5181600" cy="533400"/>
          </a:xfrm>
          <a:prstGeom prst="ellipse">
            <a:avLst/>
          </a:prstGeom>
          <a:gradFill rotWithShape="0">
            <a:gsLst>
              <a:gs pos="0">
                <a:srgbClr val="9999FF"/>
              </a:gs>
              <a:gs pos="100000">
                <a:srgbClr val="00005C"/>
              </a:gs>
            </a:gsLst>
            <a:path path="shape">
              <a:fillToRect l="50000" t="50000" r="50000" b="50000"/>
            </a:path>
          </a:gradFill>
          <a:ln w="9525">
            <a:noFill/>
            <a:round/>
            <a:headEnd/>
            <a:tailEnd/>
          </a:ln>
        </p:spPr>
        <p:txBody>
          <a:bodyPr wrap="none" anchor="ctr"/>
          <a:lstStyle/>
          <a:p>
            <a:endParaRPr lang="zh-CN" altLang="en-US">
              <a:ea typeface="宋体" pitchFamily="2" charset="-122"/>
            </a:endParaRPr>
          </a:p>
        </p:txBody>
      </p:sp>
      <p:pic>
        <p:nvPicPr>
          <p:cNvPr id="27667" name="Picture 63" descr="C:\Program Files\常用剪贴画\OFFICE\Piano.wmf">
            <a:hlinkClick r:id="" action="ppaction://noaction">
              <a:snd r:embed="rId4" name="致爱丽丝ss.wav"/>
            </a:hlinkClick>
          </p:cNvPr>
          <p:cNvPicPr>
            <a:picLocks noChangeAspect="1" noChangeArrowheads="1"/>
          </p:cNvPicPr>
          <p:nvPr/>
        </p:nvPicPr>
        <p:blipFill>
          <a:blip r:embed="rId5" cstate="print"/>
          <a:srcRect/>
          <a:stretch>
            <a:fillRect/>
          </a:stretch>
        </p:blipFill>
        <p:spPr bwMode="auto">
          <a:xfrm>
            <a:off x="6477000" y="3200400"/>
            <a:ext cx="1219200" cy="1168400"/>
          </a:xfrm>
          <a:prstGeom prst="rect">
            <a:avLst/>
          </a:prstGeom>
          <a:noFill/>
          <a:ln w="9525">
            <a:noFill/>
            <a:miter lim="800000"/>
            <a:headEnd/>
            <a:tailEnd/>
          </a:ln>
        </p:spPr>
      </p:pic>
      <p:pic>
        <p:nvPicPr>
          <p:cNvPr id="27668" name="Picture 64" descr="E:\日常文件\SUCAI\FOR_WORD\Clock.bmp">
            <a:hlinkClick r:id="" action="ppaction://noaction">
              <a:snd r:embed="rId6" name="座钟.wav"/>
            </a:hlinkClick>
          </p:cNvPr>
          <p:cNvPicPr>
            <a:picLocks noChangeAspect="1" noChangeArrowheads="1"/>
          </p:cNvPicPr>
          <p:nvPr/>
        </p:nvPicPr>
        <p:blipFill>
          <a:blip r:embed="rId7" cstate="print">
            <a:clrChange>
              <a:clrFrom>
                <a:srgbClr val="FFFFFF"/>
              </a:clrFrom>
              <a:clrTo>
                <a:srgbClr val="FFFFFF">
                  <a:alpha val="0"/>
                </a:srgbClr>
              </a:clrTo>
            </a:clrChange>
            <a:lum bright="6000" contrast="6000"/>
          </a:blip>
          <a:srcRect/>
          <a:stretch>
            <a:fillRect/>
          </a:stretch>
        </p:blipFill>
        <p:spPr bwMode="auto">
          <a:xfrm>
            <a:off x="5105400" y="3365500"/>
            <a:ext cx="601663" cy="901700"/>
          </a:xfrm>
          <a:prstGeom prst="rect">
            <a:avLst/>
          </a:prstGeom>
          <a:noFill/>
          <a:ln w="9525">
            <a:noFill/>
            <a:miter lim="800000"/>
            <a:headEnd/>
            <a:tailEnd/>
          </a:ln>
        </p:spPr>
      </p:pic>
      <p:pic>
        <p:nvPicPr>
          <p:cNvPr id="27669" name="Picture 65" descr="C:\Program Files\常用剪贴画\OFFICE\Phonesym.wmf">
            <a:hlinkClick r:id="" action="ppaction://noaction">
              <a:snd r:embed="rId8" name="电话.wav"/>
            </a:hlinkClick>
          </p:cNvPr>
          <p:cNvPicPr>
            <a:picLocks noChangeAspect="1" noChangeArrowheads="1"/>
          </p:cNvPicPr>
          <p:nvPr/>
        </p:nvPicPr>
        <p:blipFill>
          <a:blip r:embed="rId9" cstate="print"/>
          <a:srcRect/>
          <a:stretch>
            <a:fillRect/>
          </a:stretch>
        </p:blipFill>
        <p:spPr bwMode="auto">
          <a:xfrm>
            <a:off x="3581400" y="3657600"/>
            <a:ext cx="609600" cy="576263"/>
          </a:xfrm>
          <a:prstGeom prst="rect">
            <a:avLst/>
          </a:prstGeom>
          <a:noFill/>
          <a:ln w="9525">
            <a:noFill/>
            <a:miter lim="800000"/>
            <a:headEnd/>
            <a:tailEnd/>
          </a:ln>
        </p:spPr>
      </p:pic>
      <p:sp>
        <p:nvSpPr>
          <p:cNvPr id="22" name="Rectangle 66"/>
          <p:cNvSpPr>
            <a:spLocks noChangeArrowheads="1"/>
          </p:cNvSpPr>
          <p:nvPr/>
        </p:nvSpPr>
        <p:spPr bwMode="auto">
          <a:xfrm>
            <a:off x="5715000" y="1371600"/>
            <a:ext cx="2286000" cy="1190625"/>
          </a:xfrm>
          <a:prstGeom prst="rect">
            <a:avLst/>
          </a:prstGeom>
          <a:noFill/>
          <a:ln w="9525">
            <a:noFill/>
            <a:miter lim="800000"/>
            <a:headEnd/>
            <a:tailEnd/>
          </a:ln>
          <a:effectLst/>
        </p:spPr>
        <p:txBody>
          <a:bodyPr>
            <a:spAutoFit/>
          </a:bodyPr>
          <a:lstStyle/>
          <a:p>
            <a:pPr>
              <a:spcBef>
                <a:spcPct val="30000"/>
              </a:spcBef>
              <a:defRPr/>
            </a:pPr>
            <a:r>
              <a:rPr lang="en-US" altLang="zh-CN" sz="1800" b="0">
                <a:solidFill>
                  <a:srgbClr val="FF9900"/>
                </a:solidFill>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midi</a:t>
            </a:r>
            <a:r>
              <a:rPr lang="zh-CN" altLang="en-US">
                <a:effectLst>
                  <a:outerShdw blurRad="38100" dist="38100" dir="2700000" algn="tl">
                    <a:srgbClr val="000000"/>
                  </a:outerShdw>
                </a:effectLst>
                <a:ea typeface="宋体" pitchFamily="2" charset="-122"/>
              </a:rPr>
              <a:t>音频</a:t>
            </a:r>
          </a:p>
          <a:p>
            <a:pPr>
              <a:spcBef>
                <a:spcPct val="30000"/>
              </a:spcBef>
              <a:defRPr/>
            </a:pPr>
            <a:r>
              <a:rPr lang="zh-CN" altLang="en-US" sz="1800" b="0">
                <a:solidFill>
                  <a:srgbClr val="FF9900"/>
                </a:solidFill>
                <a:effectLst>
                  <a:outerShdw blurRad="38100" dist="38100" dir="2700000" algn="tl">
                    <a:srgbClr val="000000"/>
                  </a:outerShdw>
                </a:effectLst>
                <a:ea typeface="宋体" pitchFamily="2" charset="-122"/>
              </a:rPr>
              <a:t>●</a:t>
            </a:r>
            <a:r>
              <a:rPr lang="zh-CN" altLang="en-US">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wav</a:t>
            </a:r>
            <a:r>
              <a:rPr lang="zh-CN" altLang="en-US">
                <a:effectLst>
                  <a:outerShdw blurRad="38100" dist="38100" dir="2700000" algn="tl">
                    <a:srgbClr val="000000"/>
                  </a:outerShdw>
                </a:effectLst>
                <a:ea typeface="宋体" pitchFamily="2" charset="-122"/>
              </a:rPr>
              <a:t>音频</a:t>
            </a:r>
          </a:p>
          <a:p>
            <a:pPr>
              <a:spcBef>
                <a:spcPct val="30000"/>
              </a:spcBef>
              <a:defRPr/>
            </a:pPr>
            <a:r>
              <a:rPr lang="zh-CN" altLang="en-US" sz="1800" b="0">
                <a:solidFill>
                  <a:srgbClr val="FF9900"/>
                </a:solidFill>
                <a:effectLst>
                  <a:outerShdw blurRad="38100" dist="38100" dir="2700000" algn="tl">
                    <a:srgbClr val="000000"/>
                  </a:outerShdw>
                </a:effectLst>
                <a:ea typeface="宋体" pitchFamily="2" charset="-122"/>
              </a:rPr>
              <a:t>●</a:t>
            </a:r>
            <a:r>
              <a:rPr lang="zh-CN" altLang="en-US">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mp3</a:t>
            </a:r>
            <a:r>
              <a:rPr lang="zh-CN" altLang="en-US">
                <a:effectLst>
                  <a:outerShdw blurRad="38100" dist="38100" dir="2700000" algn="tl">
                    <a:srgbClr val="000000"/>
                  </a:outerShdw>
                </a:effectLst>
                <a:ea typeface="宋体" pitchFamily="2" charset="-122"/>
              </a:rPr>
              <a:t>压缩音频</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视频对象</a:t>
            </a:r>
          </a:p>
        </p:txBody>
      </p:sp>
      <p:sp>
        <p:nvSpPr>
          <p:cNvPr id="2867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310188"/>
            <a:ext cx="5638800" cy="762000"/>
          </a:xfrm>
          <a:prstGeom prst="flowChartAlternateProcess">
            <a:avLst/>
          </a:prstGeom>
          <a:gradFill rotWithShape="0">
            <a:gsLst>
              <a:gs pos="0">
                <a:srgbClr val="CC0000"/>
              </a:gs>
              <a:gs pos="50000">
                <a:srgbClr val="CC0000">
                  <a:gamma/>
                  <a:shade val="46275"/>
                  <a:invGamma/>
                </a:srgbClr>
              </a:gs>
              <a:gs pos="100000">
                <a:srgbClr val="CC0000"/>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itchFamily="2" charset="-122"/>
              </a:rPr>
              <a:t>视频数字信号</a:t>
            </a:r>
            <a:r>
              <a:rPr lang="en-US" altLang="zh-CN" dirty="0">
                <a:solidFill>
                  <a:schemeClr val="bg1"/>
                </a:solidFill>
                <a:effectLst>
                  <a:outerShdw blurRad="38100" dist="38100" dir="2700000" algn="tl">
                    <a:srgbClr val="000000"/>
                  </a:outerShdw>
                </a:effectLst>
                <a:ea typeface="宋体" pitchFamily="2" charset="-122"/>
              </a:rPr>
              <a:t>AVI</a:t>
            </a:r>
            <a:r>
              <a:rPr lang="zh-CN" altLang="en-US" dirty="0">
                <a:solidFill>
                  <a:schemeClr val="bg1"/>
                </a:solidFill>
                <a:effectLst>
                  <a:outerShdw blurRad="38100" dist="38100" dir="2700000" algn="tl">
                    <a:srgbClr val="000000"/>
                  </a:outerShdw>
                </a:effectLst>
                <a:ea typeface="宋体" pitchFamily="2" charset="-122"/>
              </a:rPr>
              <a:t>、压缩视频信号</a:t>
            </a:r>
            <a:r>
              <a:rPr lang="en-US" altLang="zh-CN" dirty="0">
                <a:solidFill>
                  <a:schemeClr val="bg1"/>
                </a:solidFill>
                <a:effectLst>
                  <a:outerShdw blurRad="38100" dist="38100" dir="2700000" algn="tl">
                    <a:srgbClr val="000000"/>
                  </a:outerShdw>
                </a:effectLst>
                <a:ea typeface="宋体" pitchFamily="2" charset="-122"/>
              </a:rPr>
              <a:t>MPG</a:t>
            </a:r>
            <a:endParaRPr lang="en-US" altLang="zh-CN" dirty="0">
              <a:solidFill>
                <a:schemeClr val="bg1"/>
              </a:solidFill>
              <a:ea typeface="宋体" pitchFamily="2"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7" name="Oval 3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8" name="Rectangle 32"/>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9" name="Oval 3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0" name="Rectangle 34"/>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11" name="Oval 3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2" name="Rectangle 36"/>
          <p:cNvSpPr>
            <a:spLocks noChangeArrowheads="1"/>
          </p:cNvSpPr>
          <p:nvPr/>
        </p:nvSpPr>
        <p:spPr bwMode="auto">
          <a:xfrm>
            <a:off x="990600" y="26511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动画</a:t>
            </a:r>
          </a:p>
        </p:txBody>
      </p:sp>
      <p:sp>
        <p:nvSpPr>
          <p:cNvPr id="13" name="Oval 37"/>
          <p:cNvSpPr>
            <a:spLocks noChangeArrowheads="1"/>
          </p:cNvSpPr>
          <p:nvPr/>
        </p:nvSpPr>
        <p:spPr bwMode="auto">
          <a:xfrm>
            <a:off x="685800" y="318452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4" name="Rectangle 38"/>
          <p:cNvSpPr>
            <a:spLocks noChangeArrowheads="1"/>
          </p:cNvSpPr>
          <p:nvPr/>
        </p:nvSpPr>
        <p:spPr bwMode="auto">
          <a:xfrm>
            <a:off x="990600" y="316865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音频</a:t>
            </a:r>
          </a:p>
        </p:txBody>
      </p:sp>
      <p:sp>
        <p:nvSpPr>
          <p:cNvPr id="28687" name="Oval 39"/>
          <p:cNvSpPr>
            <a:spLocks noChangeArrowheads="1"/>
          </p:cNvSpPr>
          <p:nvPr/>
        </p:nvSpPr>
        <p:spPr bwMode="auto">
          <a:xfrm>
            <a:off x="685800" y="37338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6" name="Rectangle 40"/>
          <p:cNvSpPr>
            <a:spLocks noChangeArrowheads="1"/>
          </p:cNvSpPr>
          <p:nvPr/>
        </p:nvSpPr>
        <p:spPr bwMode="auto">
          <a:xfrm>
            <a:off x="990600" y="37179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视频</a:t>
            </a:r>
          </a:p>
        </p:txBody>
      </p:sp>
      <p:sp>
        <p:nvSpPr>
          <p:cNvPr id="28689" name="AutoShape 41"/>
          <p:cNvSpPr>
            <a:spLocks noChangeArrowheads="1"/>
          </p:cNvSpPr>
          <p:nvPr/>
        </p:nvSpPr>
        <p:spPr bwMode="auto">
          <a:xfrm>
            <a:off x="2819400" y="990600"/>
            <a:ext cx="5638800" cy="30099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8690" name="Line 42"/>
          <p:cNvSpPr>
            <a:spLocks noChangeShapeType="1"/>
          </p:cNvSpPr>
          <p:nvPr/>
        </p:nvSpPr>
        <p:spPr bwMode="auto">
          <a:xfrm>
            <a:off x="1981200" y="3962400"/>
            <a:ext cx="838200" cy="0"/>
          </a:xfrm>
          <a:prstGeom prst="line">
            <a:avLst/>
          </a:prstGeom>
          <a:noFill/>
          <a:ln w="19050">
            <a:solidFill>
              <a:schemeClr val="hlink"/>
            </a:solidFill>
            <a:round/>
            <a:headEnd/>
            <a:tailEnd/>
          </a:ln>
        </p:spPr>
        <p:txBody>
          <a:bodyPr/>
          <a:lstStyle/>
          <a:p>
            <a:endParaRPr lang="zh-CN" altLang="en-US"/>
          </a:p>
        </p:txBody>
      </p:sp>
      <p:sp>
        <p:nvSpPr>
          <p:cNvPr id="19" name="Rectangle 44"/>
          <p:cNvSpPr>
            <a:spLocks noChangeArrowheads="1"/>
          </p:cNvSpPr>
          <p:nvPr/>
        </p:nvSpPr>
        <p:spPr bwMode="auto">
          <a:xfrm>
            <a:off x="4343400" y="3962400"/>
            <a:ext cx="3200400" cy="1274763"/>
          </a:xfrm>
          <a:prstGeom prst="rect">
            <a:avLst/>
          </a:prstGeom>
          <a:noFill/>
          <a:ln w="9525">
            <a:noFill/>
            <a:miter lim="800000"/>
            <a:headEnd/>
            <a:tailEnd/>
          </a:ln>
          <a:effectLst/>
        </p:spPr>
        <p:txBody>
          <a:bodyPr>
            <a:spAutoFit/>
          </a:bodyPr>
          <a:lstStyle/>
          <a:p>
            <a:pPr>
              <a:defRPr/>
            </a:pPr>
            <a:r>
              <a:rPr lang="zh-CN" altLang="en-US" dirty="0">
                <a:effectLst>
                  <a:outerShdw blurRad="38100" dist="38100" dir="2700000" algn="tl">
                    <a:srgbClr val="000000"/>
                  </a:outerShdw>
                </a:effectLst>
                <a:ea typeface="宋体" pitchFamily="2" charset="-122"/>
              </a:rPr>
              <a:t>音频   </a:t>
            </a:r>
            <a:r>
              <a:rPr lang="en-US" altLang="zh-CN" dirty="0">
                <a:effectLst>
                  <a:outerShdw blurRad="38100" dist="38100" dir="2700000" algn="tl">
                    <a:srgbClr val="000000"/>
                  </a:outerShdw>
                </a:effectLst>
                <a:ea typeface="宋体" pitchFamily="2" charset="-122"/>
              </a:rPr>
              <a:t>+  </a:t>
            </a:r>
            <a:r>
              <a:rPr lang="zh-CN" altLang="en-US" dirty="0">
                <a:effectLst>
                  <a:outerShdw blurRad="38100" dist="38100" dir="2700000" algn="tl">
                    <a:srgbClr val="000000"/>
                  </a:outerShdw>
                </a:effectLst>
                <a:ea typeface="宋体" pitchFamily="2" charset="-122"/>
              </a:rPr>
              <a:t>视频</a:t>
            </a:r>
          </a:p>
          <a:p>
            <a:pPr>
              <a:defRPr/>
            </a:pPr>
            <a:r>
              <a:rPr lang="en-US" altLang="zh-CN" dirty="0">
                <a:effectLst>
                  <a:outerShdw blurRad="38100" dist="38100" dir="2700000" algn="tl">
                    <a:srgbClr val="000000"/>
                  </a:outerShdw>
                </a:effectLst>
                <a:ea typeface="宋体" pitchFamily="2" charset="-122"/>
              </a:rPr>
              <a:t>Audio </a:t>
            </a:r>
            <a:r>
              <a:rPr lang="en-US" altLang="zh-CN" dirty="0" err="1">
                <a:effectLst>
                  <a:outerShdw blurRad="38100" dist="38100" dir="2700000" algn="tl">
                    <a:srgbClr val="000000"/>
                  </a:outerShdw>
                </a:effectLst>
                <a:ea typeface="宋体" pitchFamily="2" charset="-122"/>
              </a:rPr>
              <a:t>Vedio</a:t>
            </a:r>
            <a:r>
              <a:rPr lang="en-US" altLang="zh-CN" dirty="0">
                <a:effectLst>
                  <a:outerShdw blurRad="38100" dist="38100" dir="2700000" algn="tl">
                    <a:srgbClr val="000000"/>
                  </a:outerShdw>
                </a:effectLst>
                <a:ea typeface="宋体" pitchFamily="2" charset="-122"/>
              </a:rPr>
              <a:t> Information</a:t>
            </a:r>
          </a:p>
        </p:txBody>
      </p:sp>
      <p:pic>
        <p:nvPicPr>
          <p:cNvPr id="20" name="Picture 85" descr="E:\日常文件\SUCAI\ani_icon\变形人物.gif"/>
          <p:cNvPicPr>
            <a:picLocks noChangeAspect="1" noChangeArrowheads="1" noCrop="1"/>
          </p:cNvPicPr>
          <p:nvPr/>
        </p:nvPicPr>
        <p:blipFill>
          <a:blip r:embed="rId3" cstate="print"/>
          <a:srcRect/>
          <a:stretch>
            <a:fillRect/>
          </a:stretch>
        </p:blipFill>
        <p:spPr bwMode="auto">
          <a:xfrm>
            <a:off x="4419600" y="1219200"/>
            <a:ext cx="2590800" cy="2663825"/>
          </a:xfrm>
          <a:prstGeom prst="rect">
            <a:avLst/>
          </a:prstGeom>
          <a:noFill/>
          <a:ln w="9525">
            <a:noFill/>
            <a:miter lim="800000"/>
            <a:headEnd/>
            <a:tailEnd/>
          </a:ln>
        </p:spPr>
      </p:pic>
      <p:sp>
        <p:nvSpPr>
          <p:cNvPr id="28693" name="Rectangle 86"/>
          <p:cNvSpPr>
            <a:spLocks noChangeArrowheads="1"/>
          </p:cNvSpPr>
          <p:nvPr/>
        </p:nvSpPr>
        <p:spPr bwMode="auto">
          <a:xfrm>
            <a:off x="4419600" y="1219200"/>
            <a:ext cx="2590800" cy="2667000"/>
          </a:xfrm>
          <a:prstGeom prst="rect">
            <a:avLst/>
          </a:prstGeom>
          <a:noFill/>
          <a:ln w="28575">
            <a:solidFill>
              <a:schemeClr val="folHlink"/>
            </a:solidFill>
            <a:miter lim="800000"/>
            <a:headEnd/>
            <a:tailEnd/>
          </a:ln>
        </p:spPr>
        <p:txBody>
          <a:bodyPr wrap="none" anchor="ctr"/>
          <a:lstStyle/>
          <a:p>
            <a:endParaRPr lang="zh-CN" altLang="en-US">
              <a:ea typeface="宋体" pitchFamily="2" charset="-122"/>
            </a:endParaRPr>
          </a:p>
        </p:txBody>
      </p:sp>
      <p:sp>
        <p:nvSpPr>
          <p:cNvPr id="22" name="Rectangle 87"/>
          <p:cNvSpPr>
            <a:spLocks noChangeArrowheads="1"/>
          </p:cNvSpPr>
          <p:nvPr/>
        </p:nvSpPr>
        <p:spPr bwMode="auto">
          <a:xfrm>
            <a:off x="4419600" y="1219200"/>
            <a:ext cx="2590800" cy="2667000"/>
          </a:xfrm>
          <a:prstGeom prst="rect">
            <a:avLst/>
          </a:prstGeom>
          <a:gradFill rotWithShape="0">
            <a:gsLst>
              <a:gs pos="0">
                <a:schemeClr val="bg2"/>
              </a:gs>
              <a:gs pos="50000">
                <a:schemeClr val="bg2">
                  <a:gamma/>
                  <a:shade val="46275"/>
                  <a:invGamma/>
                </a:schemeClr>
              </a:gs>
              <a:gs pos="100000">
                <a:schemeClr val="bg2"/>
              </a:gs>
            </a:gsLst>
            <a:lin ang="18900000" scaled="1"/>
          </a:gradFill>
          <a:ln w="28575">
            <a:solidFill>
              <a:schemeClr val="folHlink"/>
            </a:solidFill>
            <a:miter lim="800000"/>
            <a:headEnd/>
            <a:tailEnd/>
          </a:ln>
          <a:effectLst/>
        </p:spPr>
        <p:txBody>
          <a:bodyPr wrap="none" anchor="ctr"/>
          <a:lstStyle/>
          <a:p>
            <a:pPr algn="ctr">
              <a:defRPr/>
            </a:pPr>
            <a:r>
              <a:rPr lang="en-US" altLang="zh-CN" dirty="0">
                <a:effectLst>
                  <a:outerShdw blurRad="38100" dist="38100" dir="2700000" algn="tl">
                    <a:srgbClr val="000000"/>
                  </a:outerShdw>
                </a:effectLst>
                <a:ea typeface="宋体" pitchFamily="2" charset="-122"/>
              </a:rPr>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致爱丽丝ss.wav"/>
                                        </p:tgtEl>
                                      </p:cMediaNode>
                                    </p:audio>
                                  </p:subTnLst>
                                </p:cTn>
                              </p:par>
                            </p:childTnLst>
                          </p:cTn>
                        </p:par>
                        <p:par>
                          <p:cTn id="7" fill="hold">
                            <p:stCondLst>
                              <p:cond delay="500"/>
                            </p:stCondLst>
                            <p:childTnLst>
                              <p:par>
                                <p:cTn id="8" presetID="9" presetClass="entr" presetSubtype="0" fill="hold" grpId="0" nodeType="afterEffect">
                                  <p:stCondLst>
                                    <p:cond delay="1600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常见的多媒体编辑工具</a:t>
            </a:r>
          </a:p>
        </p:txBody>
      </p:sp>
      <p:sp>
        <p:nvSpPr>
          <p:cNvPr id="2969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Box 3"/>
          <p:cNvSpPr txBox="1"/>
          <p:nvPr/>
        </p:nvSpPr>
        <p:spPr>
          <a:xfrm>
            <a:off x="500034" y="1571612"/>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文本：</a:t>
            </a:r>
            <a:r>
              <a:rPr lang="en-US" altLang="zh-CN">
                <a:solidFill>
                  <a:srgbClr val="FFFFFF"/>
                </a:solidFill>
                <a:ea typeface="宋体" pitchFamily="2" charset="-122"/>
              </a:rPr>
              <a:t>word</a:t>
            </a:r>
            <a:r>
              <a:rPr lang="zh-CN" altLang="en-US">
                <a:solidFill>
                  <a:srgbClr val="FFFFFF"/>
                </a:solidFill>
                <a:ea typeface="宋体" pitchFamily="2" charset="-122"/>
              </a:rPr>
              <a:t>，</a:t>
            </a:r>
            <a:r>
              <a:rPr lang="en-US" altLang="zh-CN">
                <a:solidFill>
                  <a:srgbClr val="FFFFFF"/>
                </a:solidFill>
                <a:ea typeface="宋体" pitchFamily="2" charset="-122"/>
              </a:rPr>
              <a:t>ppt</a:t>
            </a:r>
            <a:endParaRPr lang="zh-CN" altLang="en-US">
              <a:solidFill>
                <a:srgbClr val="FFFFFF"/>
              </a:solidFill>
              <a:ea typeface="宋体" pitchFamily="2" charset="-122"/>
            </a:endParaRPr>
          </a:p>
        </p:txBody>
      </p:sp>
      <p:sp>
        <p:nvSpPr>
          <p:cNvPr id="5" name="TextBox 4"/>
          <p:cNvSpPr txBox="1"/>
          <p:nvPr/>
        </p:nvSpPr>
        <p:spPr>
          <a:xfrm>
            <a:off x="500034" y="3324525"/>
            <a:ext cx="6205582"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音频：</a:t>
            </a:r>
            <a:r>
              <a:rPr lang="en-US" altLang="zh-CN">
                <a:solidFill>
                  <a:srgbClr val="FFFFFF"/>
                </a:solidFill>
                <a:ea typeface="宋体" pitchFamily="2" charset="-122"/>
              </a:rPr>
              <a:t>windows</a:t>
            </a:r>
            <a:r>
              <a:rPr lang="zh-CN" altLang="en-US">
                <a:solidFill>
                  <a:srgbClr val="FFFFFF"/>
                </a:solidFill>
                <a:ea typeface="宋体" pitchFamily="2" charset="-122"/>
              </a:rPr>
              <a:t>录音机，</a:t>
            </a:r>
            <a:r>
              <a:rPr lang="en-US" altLang="zh-CN">
                <a:solidFill>
                  <a:srgbClr val="FFFFFF"/>
                </a:solidFill>
                <a:ea typeface="宋体" pitchFamily="2" charset="-122"/>
              </a:rPr>
              <a:t>Cooledit</a:t>
            </a:r>
            <a:r>
              <a:rPr lang="zh-CN" altLang="en-US">
                <a:solidFill>
                  <a:srgbClr val="FFFFFF"/>
                </a:solidFill>
                <a:ea typeface="宋体" pitchFamily="2" charset="-122"/>
              </a:rPr>
              <a:t> </a:t>
            </a:r>
            <a:r>
              <a:rPr lang="en-US" altLang="zh-CN">
                <a:solidFill>
                  <a:srgbClr val="FFFFFF"/>
                </a:solidFill>
                <a:ea typeface="宋体" pitchFamily="2" charset="-122"/>
              </a:rPr>
              <a:t>Pro</a:t>
            </a:r>
            <a:endParaRPr lang="zh-CN" altLang="en-US">
              <a:solidFill>
                <a:srgbClr val="FFFFFF"/>
              </a:solidFill>
              <a:ea typeface="宋体" pitchFamily="2" charset="-122"/>
            </a:endParaRPr>
          </a:p>
        </p:txBody>
      </p:sp>
      <p:sp>
        <p:nvSpPr>
          <p:cNvPr id="6" name="TextBox 5"/>
          <p:cNvSpPr txBox="1"/>
          <p:nvPr/>
        </p:nvSpPr>
        <p:spPr>
          <a:xfrm>
            <a:off x="500034" y="5181913"/>
            <a:ext cx="8358246"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视频：</a:t>
            </a:r>
            <a:r>
              <a:rPr lang="en-US" altLang="zh-CN">
                <a:solidFill>
                  <a:srgbClr val="FFFFFF"/>
                </a:solidFill>
                <a:ea typeface="宋体" pitchFamily="2" charset="-122"/>
              </a:rPr>
              <a:t>Authorware</a:t>
            </a:r>
            <a:r>
              <a:rPr lang="zh-CN" altLang="en-US">
                <a:solidFill>
                  <a:srgbClr val="FFFFFF"/>
                </a:solidFill>
                <a:ea typeface="宋体" pitchFamily="2" charset="-122"/>
              </a:rPr>
              <a:t>，</a:t>
            </a:r>
            <a:r>
              <a:rPr lang="en-US" altLang="zh-CN">
                <a:solidFill>
                  <a:srgbClr val="FFFFFF"/>
                </a:solidFill>
                <a:ea typeface="宋体" pitchFamily="2" charset="-122"/>
              </a:rPr>
              <a:t> Premiere</a:t>
            </a:r>
            <a:r>
              <a:rPr lang="zh-CN" altLang="en-US">
                <a:solidFill>
                  <a:srgbClr val="FFFFFF"/>
                </a:solidFill>
                <a:ea typeface="宋体" pitchFamily="2" charset="-122"/>
              </a:rPr>
              <a:t> </a:t>
            </a:r>
            <a:r>
              <a:rPr lang="en-US" altLang="zh-CN">
                <a:solidFill>
                  <a:srgbClr val="FFFFFF"/>
                </a:solidFill>
                <a:ea typeface="宋体" pitchFamily="2" charset="-122"/>
              </a:rPr>
              <a:t>Pro</a:t>
            </a:r>
            <a:r>
              <a:rPr lang="zh-CN" altLang="en-US">
                <a:solidFill>
                  <a:srgbClr val="FFFFFF"/>
                </a:solidFill>
                <a:ea typeface="宋体" pitchFamily="2" charset="-122"/>
              </a:rPr>
              <a:t>，</a:t>
            </a:r>
            <a:r>
              <a:rPr lang="en-US" altLang="zh-CN">
                <a:solidFill>
                  <a:srgbClr val="FFFFFF"/>
                </a:solidFill>
                <a:ea typeface="宋体" pitchFamily="2" charset="-122"/>
              </a:rPr>
              <a:t>Director</a:t>
            </a:r>
            <a:r>
              <a:rPr lang="zh-CN" altLang="en-US">
                <a:solidFill>
                  <a:srgbClr val="FFFFFF"/>
                </a:solidFill>
                <a:ea typeface="宋体" pitchFamily="2" charset="-122"/>
              </a:rPr>
              <a:t> </a:t>
            </a:r>
            <a:r>
              <a:rPr lang="en-US" altLang="zh-CN">
                <a:solidFill>
                  <a:srgbClr val="FFFFFF"/>
                </a:solidFill>
                <a:ea typeface="宋体" pitchFamily="2" charset="-122"/>
              </a:rPr>
              <a:t>MAX</a:t>
            </a:r>
            <a:endParaRPr lang="zh-CN" altLang="en-US">
              <a:solidFill>
                <a:srgbClr val="FFFFFF"/>
              </a:solidFill>
              <a:ea typeface="宋体" pitchFamily="2" charset="-122"/>
            </a:endParaRPr>
          </a:p>
        </p:txBody>
      </p:sp>
      <p:sp>
        <p:nvSpPr>
          <p:cNvPr id="7" name="TextBox 6"/>
          <p:cNvSpPr txBox="1"/>
          <p:nvPr/>
        </p:nvSpPr>
        <p:spPr>
          <a:xfrm>
            <a:off x="500034" y="2357430"/>
            <a:ext cx="663421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图像：</a:t>
            </a:r>
            <a:r>
              <a:rPr lang="en-US" altLang="zh-CN">
                <a:solidFill>
                  <a:srgbClr val="FFFFFF"/>
                </a:solidFill>
                <a:ea typeface="宋体" pitchFamily="2" charset="-122"/>
              </a:rPr>
              <a:t>Photoshop</a:t>
            </a:r>
            <a:r>
              <a:rPr lang="zh-CN" altLang="en-US">
                <a:solidFill>
                  <a:srgbClr val="FFFFFF"/>
                </a:solidFill>
                <a:ea typeface="宋体" pitchFamily="2" charset="-122"/>
              </a:rPr>
              <a:t> </a:t>
            </a:r>
            <a:r>
              <a:rPr lang="en-US" altLang="zh-CN">
                <a:solidFill>
                  <a:srgbClr val="FFFFFF"/>
                </a:solidFill>
                <a:ea typeface="宋体" pitchFamily="2" charset="-122"/>
              </a:rPr>
              <a:t>Creative</a:t>
            </a:r>
            <a:r>
              <a:rPr lang="zh-CN" altLang="en-US">
                <a:solidFill>
                  <a:srgbClr val="FFFFFF"/>
                </a:solidFill>
                <a:ea typeface="宋体" pitchFamily="2" charset="-122"/>
              </a:rPr>
              <a:t> </a:t>
            </a:r>
            <a:r>
              <a:rPr lang="en-US" altLang="zh-CN">
                <a:solidFill>
                  <a:srgbClr val="FFFFFF"/>
                </a:solidFill>
                <a:ea typeface="宋体" pitchFamily="2" charset="-122"/>
              </a:rPr>
              <a:t>Suite</a:t>
            </a:r>
            <a:endParaRPr lang="zh-CN" altLang="en-US">
              <a:solidFill>
                <a:srgbClr val="FFFFFF"/>
              </a:solidFill>
              <a:ea typeface="宋体" pitchFamily="2" charset="-122"/>
            </a:endParaRPr>
          </a:p>
        </p:txBody>
      </p:sp>
      <p:sp>
        <p:nvSpPr>
          <p:cNvPr id="8" name="TextBox 7"/>
          <p:cNvSpPr txBox="1"/>
          <p:nvPr/>
        </p:nvSpPr>
        <p:spPr>
          <a:xfrm>
            <a:off x="500034" y="4324657"/>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动画：</a:t>
            </a:r>
            <a:r>
              <a:rPr lang="en-US" altLang="zh-CN">
                <a:solidFill>
                  <a:srgbClr val="FFFFFF"/>
                </a:solidFill>
                <a:ea typeface="宋体" pitchFamily="2" charset="-122"/>
              </a:rPr>
              <a:t>3DMAX</a:t>
            </a:r>
            <a:r>
              <a:rPr lang="zh-CN" altLang="en-US">
                <a:solidFill>
                  <a:srgbClr val="FFFFFF"/>
                </a:solidFill>
                <a:ea typeface="宋体" pitchFamily="2" charset="-122"/>
              </a:rPr>
              <a:t>，</a:t>
            </a:r>
            <a:r>
              <a:rPr lang="en-US" altLang="zh-CN">
                <a:solidFill>
                  <a:srgbClr val="FFFFFF"/>
                </a:solidFill>
                <a:ea typeface="宋体" pitchFamily="2" charset="-122"/>
              </a:rPr>
              <a:t>Flash</a:t>
            </a:r>
            <a:r>
              <a:rPr lang="zh-CN" altLang="en-US">
                <a:solidFill>
                  <a:srgbClr val="FFFFFF"/>
                </a:solidFill>
                <a:ea typeface="宋体" pitchFamily="2" charset="-122"/>
              </a:rPr>
              <a:t> </a:t>
            </a:r>
            <a:r>
              <a:rPr lang="en-US" altLang="zh-CN">
                <a:solidFill>
                  <a:srgbClr val="FFFFFF"/>
                </a:solidFill>
                <a:ea typeface="宋体" pitchFamily="2" charset="-122"/>
              </a:rPr>
              <a:t>MX </a:t>
            </a: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第二节 多媒体技术的产生与发展</a:t>
            </a:r>
          </a:p>
        </p:txBody>
      </p:sp>
      <p:sp>
        <p:nvSpPr>
          <p:cNvPr id="30723" name="内容占位符 2"/>
          <p:cNvSpPr>
            <a:spLocks noGrp="1"/>
          </p:cNvSpPr>
          <p:nvPr>
            <p:ph idx="1"/>
          </p:nvPr>
        </p:nvSpPr>
        <p:spPr/>
        <p:txBody>
          <a:bodyPr/>
          <a:lstStyle/>
          <a:p>
            <a:endParaRPr lang="en-US" altLang="zh-CN" dirty="0" smtClean="0">
              <a:ea typeface="宋体" pitchFamily="2" charset="-122"/>
            </a:endParaRPr>
          </a:p>
          <a:p>
            <a:r>
              <a:rPr lang="zh-CN" altLang="en-US" dirty="0" smtClean="0">
                <a:ea typeface="宋体" pitchFamily="2" charset="-122"/>
              </a:rPr>
              <a:t>几个发展阶段</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多媒体技术在我国的发展</a:t>
            </a:r>
            <a:endParaRPr lang="en-US" altLang="zh-CN" dirty="0"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视频数字化与计算机图形化</a:t>
            </a:r>
            <a:endParaRPr lang="zh-CN" altLang="en-US" dirty="0"/>
          </a:p>
        </p:txBody>
      </p:sp>
      <p:sp>
        <p:nvSpPr>
          <p:cNvPr id="3" name="内容占位符 2"/>
          <p:cNvSpPr>
            <a:spLocks noGrp="1"/>
          </p:cNvSpPr>
          <p:nvPr>
            <p:ph idx="1"/>
          </p:nvPr>
        </p:nvSpPr>
        <p:spPr>
          <a:xfrm>
            <a:off x="611560" y="1268760"/>
            <a:ext cx="8075240" cy="4700588"/>
          </a:xfrm>
        </p:spPr>
        <p:txBody>
          <a:bodyPr/>
          <a:lstStyle/>
          <a:p>
            <a:r>
              <a:rPr lang="zh-CN" altLang="en-US" sz="2800" dirty="0" smtClean="0"/>
              <a:t>视频数字化</a:t>
            </a:r>
            <a:endParaRPr lang="en-US" altLang="zh-CN" sz="2800" dirty="0" smtClean="0"/>
          </a:p>
          <a:p>
            <a:pPr lvl="1"/>
            <a:r>
              <a:rPr lang="en-US" altLang="zh-CN" sz="2400" dirty="0" smtClean="0"/>
              <a:t>20</a:t>
            </a:r>
            <a:r>
              <a:rPr lang="zh-CN" altLang="en-US" sz="2400" dirty="0" smtClean="0"/>
              <a:t>世纪</a:t>
            </a:r>
            <a:r>
              <a:rPr lang="en-US" altLang="zh-CN" sz="2400" dirty="0" smtClean="0"/>
              <a:t>80</a:t>
            </a:r>
            <a:r>
              <a:rPr lang="zh-CN" altLang="en-US" sz="2400" dirty="0" smtClean="0"/>
              <a:t>年代，电视、录像以及通信技术由模拟方式转向数字化方式</a:t>
            </a:r>
            <a:endParaRPr lang="en-US" altLang="zh-CN" sz="2400" dirty="0" smtClean="0"/>
          </a:p>
          <a:p>
            <a:r>
              <a:rPr lang="zh-CN" altLang="en-US" sz="2800" dirty="0" smtClean="0"/>
              <a:t>计算机图形化</a:t>
            </a:r>
            <a:r>
              <a:rPr lang="en-US" altLang="zh-CN" sz="2800" dirty="0" smtClean="0"/>
              <a:t>——</a:t>
            </a:r>
            <a:r>
              <a:rPr lang="zh-CN" altLang="en-US" sz="2800" dirty="0" smtClean="0"/>
              <a:t>人机界面得到很大改善</a:t>
            </a:r>
            <a:endParaRPr lang="en-US" altLang="zh-CN" sz="2800" dirty="0" smtClean="0"/>
          </a:p>
          <a:p>
            <a:pPr lvl="1"/>
            <a:r>
              <a:rPr lang="en-US" altLang="zh-CN" sz="2400" dirty="0" smtClean="0">
                <a:ea typeface="宋体" pitchFamily="2" charset="-122"/>
              </a:rPr>
              <a:t>1994</a:t>
            </a:r>
            <a:r>
              <a:rPr lang="zh-CN" altLang="en-US" sz="2400" dirty="0" smtClean="0">
                <a:ea typeface="宋体" pitchFamily="2" charset="-122"/>
              </a:rPr>
              <a:t>年美国</a:t>
            </a:r>
            <a:r>
              <a:rPr lang="en-US" altLang="zh-CN" sz="2400" dirty="0" smtClean="0">
                <a:ea typeface="宋体" pitchFamily="2" charset="-122"/>
              </a:rPr>
              <a:t>Apple</a:t>
            </a:r>
            <a:r>
              <a:rPr lang="zh-CN" altLang="en-US" sz="2400" dirty="0" smtClean="0">
                <a:ea typeface="宋体" pitchFamily="2" charset="-122"/>
              </a:rPr>
              <a:t>公司在</a:t>
            </a:r>
            <a:r>
              <a:rPr lang="en-US" altLang="zh-CN" sz="2400" dirty="0" smtClean="0">
                <a:ea typeface="宋体" pitchFamily="2" charset="-122"/>
              </a:rPr>
              <a:t>Macintosh</a:t>
            </a:r>
            <a:r>
              <a:rPr lang="zh-CN" altLang="en-US" sz="2400" dirty="0" smtClean="0">
                <a:ea typeface="宋体" pitchFamily="2" charset="-122"/>
              </a:rPr>
              <a:t>上为了改善人</a:t>
            </a:r>
            <a:r>
              <a:rPr lang="en-US" altLang="zh-CN" sz="2400" dirty="0" smtClean="0">
                <a:ea typeface="宋体" pitchFamily="2" charset="-122"/>
              </a:rPr>
              <a:t>—</a:t>
            </a:r>
            <a:r>
              <a:rPr lang="zh-CN" altLang="en-US" sz="2400" dirty="0" smtClean="0">
                <a:ea typeface="宋体" pitchFamily="2" charset="-122"/>
              </a:rPr>
              <a:t>机界面，引入位映射的概念对图进行处理</a:t>
            </a:r>
            <a:r>
              <a:rPr lang="en-US" altLang="zh-CN" sz="2400" dirty="0" smtClean="0">
                <a:ea typeface="宋体" pitchFamily="2" charset="-122"/>
              </a:rPr>
              <a:t>(Bitmap)</a:t>
            </a:r>
            <a:r>
              <a:rPr lang="zh-CN" altLang="en-US" sz="2400" dirty="0" smtClean="0">
                <a:ea typeface="宋体" pitchFamily="2" charset="-122"/>
              </a:rPr>
              <a:t>，并使用了窗口</a:t>
            </a:r>
            <a:r>
              <a:rPr lang="en-US" altLang="zh-CN" sz="2400" dirty="0" smtClean="0">
                <a:ea typeface="宋体" pitchFamily="2" charset="-122"/>
              </a:rPr>
              <a:t>(Window)</a:t>
            </a:r>
            <a:r>
              <a:rPr lang="zh-CN" altLang="en-US" sz="2400" dirty="0" smtClean="0">
                <a:ea typeface="宋体" pitchFamily="2" charset="-122"/>
              </a:rPr>
              <a:t>和图符</a:t>
            </a:r>
            <a:r>
              <a:rPr lang="en-US" altLang="zh-CN" sz="2400" dirty="0" smtClean="0">
                <a:ea typeface="宋体" pitchFamily="2" charset="-122"/>
              </a:rPr>
              <a:t>(Icon)</a:t>
            </a:r>
            <a:r>
              <a:rPr lang="zh-CN" altLang="en-US" sz="2400" dirty="0" smtClean="0">
                <a:ea typeface="宋体" pitchFamily="2" charset="-122"/>
              </a:rPr>
              <a:t>作为用户接口</a:t>
            </a:r>
            <a:endParaRPr lang="en-US" altLang="zh-CN" sz="2400" dirty="0" smtClean="0">
              <a:ea typeface="宋体" pitchFamily="2" charset="-122"/>
            </a:endParaRPr>
          </a:p>
          <a:p>
            <a:pPr lvl="1"/>
            <a:r>
              <a:rPr lang="en-US" altLang="zh-CN" sz="2400" dirty="0" smtClean="0"/>
              <a:t>1995</a:t>
            </a:r>
            <a:r>
              <a:rPr lang="zh-CN" altLang="en-US" sz="2400" dirty="0" smtClean="0"/>
              <a:t>年微软推出了</a:t>
            </a:r>
            <a:r>
              <a:rPr lang="en-US" altLang="zh-CN" sz="2400" dirty="0" smtClean="0"/>
              <a:t>windows</a:t>
            </a:r>
            <a:r>
              <a:rPr lang="zh-CN" altLang="en-US" sz="2400" dirty="0" smtClean="0"/>
              <a:t>操作系统，作为</a:t>
            </a:r>
            <a:r>
              <a:rPr lang="en-US" altLang="zh-CN" sz="2400" dirty="0" smtClean="0"/>
              <a:t>DOS</a:t>
            </a:r>
            <a:r>
              <a:rPr lang="zh-CN" altLang="en-US" sz="2400" dirty="0" smtClean="0"/>
              <a:t>的延伸，成为后来运行多媒体一种普遍采用的工作平台</a:t>
            </a:r>
            <a:endParaRPr lang="en-US" altLang="zh-CN" sz="2400" dirty="0" smtClean="0"/>
          </a:p>
          <a:p>
            <a:r>
              <a:rPr lang="zh-CN" altLang="en-US" sz="2800" dirty="0" smtClean="0"/>
              <a:t>但是二者在存储介质上相距甚远，需要找到一个切入点</a:t>
            </a:r>
            <a:r>
              <a:rPr lang="en-US" altLang="zh-CN" sz="2800" dirty="0" smtClean="0"/>
              <a:t>——</a:t>
            </a:r>
            <a:r>
              <a:rPr lang="zh-CN" altLang="en-US" sz="2800" dirty="0" smtClean="0"/>
              <a:t>光盘</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光盘作为交互式视频（</a:t>
            </a:r>
            <a:r>
              <a:rPr lang="en-US" altLang="zh-CN" dirty="0" smtClean="0"/>
              <a:t>IV</a:t>
            </a:r>
            <a:r>
              <a:rPr lang="zh-CN" altLang="en-US" dirty="0" smtClean="0"/>
              <a:t>）存储介质</a:t>
            </a:r>
            <a:endParaRPr lang="zh-CN" altLang="en-US" dirty="0"/>
          </a:p>
        </p:txBody>
      </p:sp>
      <p:sp>
        <p:nvSpPr>
          <p:cNvPr id="3" name="内容占位符 2"/>
          <p:cNvSpPr>
            <a:spLocks noGrp="1"/>
          </p:cNvSpPr>
          <p:nvPr>
            <p:ph idx="1"/>
          </p:nvPr>
        </p:nvSpPr>
        <p:spPr>
          <a:xfrm>
            <a:off x="611560" y="1196752"/>
            <a:ext cx="8075240" cy="4700588"/>
          </a:xfrm>
        </p:spPr>
        <p:txBody>
          <a:bodyPr/>
          <a:lstStyle/>
          <a:p>
            <a:pPr>
              <a:spcAft>
                <a:spcPts val="300"/>
              </a:spcAft>
            </a:pPr>
            <a:r>
              <a:rPr lang="en-US" altLang="zh-CN" sz="2400" dirty="0" smtClean="0">
                <a:ea typeface="宋体" pitchFamily="2" charset="-122"/>
              </a:rPr>
              <a:t>1982</a:t>
            </a:r>
            <a:r>
              <a:rPr lang="zh-CN" altLang="en-US" sz="2400" dirty="0" smtClean="0">
                <a:ea typeface="宋体" pitchFamily="2" charset="-122"/>
              </a:rPr>
              <a:t>年光盘作为家电产品（</a:t>
            </a:r>
            <a:r>
              <a:rPr lang="en-US" altLang="zh-CN" sz="2400" dirty="0" smtClean="0">
                <a:ea typeface="宋体" pitchFamily="2" charset="-122"/>
              </a:rPr>
              <a:t>CD-DA</a:t>
            </a:r>
            <a:r>
              <a:rPr lang="zh-CN" altLang="en-US" sz="2400" dirty="0" smtClean="0">
                <a:ea typeface="宋体" pitchFamily="2" charset="-122"/>
              </a:rPr>
              <a:t>）</a:t>
            </a:r>
            <a:endParaRPr lang="en-US" altLang="zh-CN" sz="2400" dirty="0" smtClean="0">
              <a:ea typeface="宋体" pitchFamily="2" charset="-122"/>
            </a:endParaRPr>
          </a:p>
          <a:p>
            <a:pPr>
              <a:spcAft>
                <a:spcPts val="300"/>
              </a:spcAft>
            </a:pPr>
            <a:r>
              <a:rPr lang="en-US" altLang="zh-CN" sz="2400" dirty="0" smtClean="0">
                <a:ea typeface="宋体" pitchFamily="2" charset="-122"/>
              </a:rPr>
              <a:t>1985</a:t>
            </a:r>
            <a:r>
              <a:rPr lang="zh-CN" altLang="en-US" sz="2400" dirty="0" smtClean="0">
                <a:ea typeface="宋体" pitchFamily="2" charset="-122"/>
              </a:rPr>
              <a:t>年</a:t>
            </a:r>
            <a:r>
              <a:rPr lang="en-US" altLang="zh-CN" sz="2400" dirty="0" smtClean="0">
                <a:ea typeface="宋体" pitchFamily="2" charset="-122"/>
              </a:rPr>
              <a:t>CD-ROM</a:t>
            </a:r>
            <a:r>
              <a:rPr lang="zh-CN" altLang="en-US" sz="2400" dirty="0" smtClean="0">
                <a:ea typeface="宋体" pitchFamily="2" charset="-122"/>
              </a:rPr>
              <a:t>光盘成为计算机外设中的一员</a:t>
            </a:r>
            <a:endParaRPr lang="en-US" altLang="zh-CN" sz="2400" dirty="0" smtClean="0">
              <a:ea typeface="宋体" pitchFamily="2" charset="-122"/>
            </a:endParaRPr>
          </a:p>
          <a:p>
            <a:pPr>
              <a:spcAft>
                <a:spcPts val="300"/>
              </a:spcAft>
            </a:pPr>
            <a:r>
              <a:rPr lang="en-US" altLang="zh-CN" sz="2400" dirty="0" smtClean="0">
                <a:ea typeface="宋体" pitchFamily="2" charset="-122"/>
              </a:rPr>
              <a:t>1986</a:t>
            </a:r>
            <a:r>
              <a:rPr lang="zh-CN" altLang="en-US" sz="2400" dirty="0" smtClean="0">
                <a:ea typeface="宋体" pitchFamily="2" charset="-122"/>
              </a:rPr>
              <a:t>年荷兰</a:t>
            </a:r>
            <a:r>
              <a:rPr lang="en-US" altLang="zh-CN" sz="2400" dirty="0" smtClean="0">
                <a:ea typeface="宋体" pitchFamily="2" charset="-122"/>
              </a:rPr>
              <a:t>Philips</a:t>
            </a:r>
            <a:r>
              <a:rPr lang="zh-CN" altLang="en-US" sz="2400" dirty="0" smtClean="0">
                <a:ea typeface="宋体" pitchFamily="2" charset="-122"/>
              </a:rPr>
              <a:t>和日本</a:t>
            </a:r>
            <a:r>
              <a:rPr lang="en-US" altLang="zh-CN" sz="2400" dirty="0" smtClean="0">
                <a:ea typeface="宋体" pitchFamily="2" charset="-122"/>
              </a:rPr>
              <a:t>Sony</a:t>
            </a:r>
            <a:r>
              <a:rPr lang="zh-CN" altLang="en-US" sz="2400" dirty="0" smtClean="0">
                <a:ea typeface="宋体" pitchFamily="2" charset="-122"/>
              </a:rPr>
              <a:t>公司联合研制推出交互式紧凑光盘系统</a:t>
            </a:r>
            <a:r>
              <a:rPr lang="en-US" altLang="zh-CN" sz="2400" dirty="0" smtClean="0">
                <a:ea typeface="宋体" pitchFamily="2" charset="-122"/>
              </a:rPr>
              <a:t>CD-I</a:t>
            </a:r>
          </a:p>
          <a:p>
            <a:pPr lvl="1">
              <a:spcAft>
                <a:spcPts val="300"/>
              </a:spcAft>
            </a:pPr>
            <a:r>
              <a:rPr lang="zh-CN" altLang="en-US" sz="2400" dirty="0" smtClean="0">
                <a:ea typeface="宋体" pitchFamily="2" charset="-122"/>
              </a:rPr>
              <a:t>由视频专业公司按照在音像产品中引入微机芯片控制的设计思想开发出来的</a:t>
            </a:r>
            <a:r>
              <a:rPr lang="en-US" altLang="zh-CN" sz="2400" dirty="0" smtClean="0">
                <a:ea typeface="宋体" pitchFamily="2" charset="-122"/>
              </a:rPr>
              <a:t>——</a:t>
            </a:r>
            <a:r>
              <a:rPr lang="zh-CN" altLang="en-US" sz="2400" dirty="0" smtClean="0">
                <a:ea typeface="宋体" pitchFamily="2" charset="-122"/>
              </a:rPr>
              <a:t>电视计算机</a:t>
            </a:r>
            <a:endParaRPr lang="en-US" altLang="zh-CN" sz="2400" dirty="0" smtClean="0">
              <a:ea typeface="宋体" pitchFamily="2" charset="-122"/>
            </a:endParaRPr>
          </a:p>
          <a:p>
            <a:pPr>
              <a:spcAft>
                <a:spcPts val="300"/>
              </a:spcAft>
            </a:pPr>
            <a:r>
              <a:rPr lang="en-US" altLang="zh-CN" sz="2400" dirty="0" smtClean="0">
                <a:ea typeface="宋体" pitchFamily="2" charset="-122"/>
              </a:rPr>
              <a:t>1989</a:t>
            </a:r>
            <a:r>
              <a:rPr lang="zh-CN" altLang="en-US" sz="2400" dirty="0" smtClean="0">
                <a:ea typeface="宋体" pitchFamily="2" charset="-122"/>
              </a:rPr>
              <a:t>年</a:t>
            </a:r>
            <a:r>
              <a:rPr lang="en-US" altLang="zh-CN" sz="2400" dirty="0" smtClean="0">
                <a:ea typeface="宋体" pitchFamily="2" charset="-122"/>
              </a:rPr>
              <a:t>Intel</a:t>
            </a:r>
            <a:r>
              <a:rPr lang="zh-CN" altLang="en-US" sz="2400" dirty="0" smtClean="0">
                <a:ea typeface="宋体" pitchFamily="2" charset="-122"/>
              </a:rPr>
              <a:t>推出</a:t>
            </a:r>
            <a:r>
              <a:rPr lang="en-US" altLang="zh-CN" sz="2400" dirty="0" smtClean="0">
                <a:ea typeface="宋体" pitchFamily="2" charset="-122"/>
              </a:rPr>
              <a:t>DVI</a:t>
            </a:r>
            <a:r>
              <a:rPr lang="zh-CN" altLang="en-US" sz="2400" dirty="0" smtClean="0">
                <a:ea typeface="宋体" pitchFamily="2" charset="-122"/>
              </a:rPr>
              <a:t>（交互式数字视频）技术</a:t>
            </a:r>
            <a:endParaRPr lang="en-US" altLang="zh-CN" sz="2400" dirty="0" smtClean="0">
              <a:ea typeface="宋体" pitchFamily="2" charset="-122"/>
            </a:endParaRPr>
          </a:p>
          <a:p>
            <a:pPr lvl="1">
              <a:spcAft>
                <a:spcPts val="300"/>
              </a:spcAft>
            </a:pPr>
            <a:r>
              <a:rPr lang="zh-CN" altLang="en-US" sz="2400" dirty="0" smtClean="0">
                <a:ea typeface="宋体" pitchFamily="2" charset="-122"/>
              </a:rPr>
              <a:t>由计算机专业公司按照在</a:t>
            </a:r>
            <a:r>
              <a:rPr lang="en-US" altLang="zh-CN" sz="2400" dirty="0" smtClean="0">
                <a:ea typeface="宋体" pitchFamily="2" charset="-122"/>
              </a:rPr>
              <a:t>PC</a:t>
            </a:r>
            <a:r>
              <a:rPr lang="zh-CN" altLang="en-US" sz="2400" dirty="0" smtClean="0">
                <a:ea typeface="宋体" pitchFamily="2" charset="-122"/>
              </a:rPr>
              <a:t>机中采用音频、视频板卡，软件采用基于</a:t>
            </a:r>
            <a:r>
              <a:rPr lang="en-US" altLang="zh-CN" sz="2400" dirty="0" smtClean="0">
                <a:ea typeface="宋体" pitchFamily="2" charset="-122"/>
              </a:rPr>
              <a:t>Windows</a:t>
            </a:r>
            <a:r>
              <a:rPr lang="zh-CN" altLang="en-US" sz="2400" dirty="0" smtClean="0">
                <a:ea typeface="宋体" pitchFamily="2" charset="-122"/>
              </a:rPr>
              <a:t>的音频、视频内核（</a:t>
            </a:r>
            <a:r>
              <a:rPr lang="en-US" altLang="zh-CN" sz="2400" dirty="0" smtClean="0">
                <a:ea typeface="宋体" pitchFamily="2" charset="-122"/>
              </a:rPr>
              <a:t>AVK</a:t>
            </a:r>
            <a:r>
              <a:rPr lang="zh-CN" altLang="en-US" sz="2400" dirty="0" smtClean="0">
                <a:ea typeface="宋体" pitchFamily="2" charset="-122"/>
              </a:rPr>
              <a:t>）的思路设计的</a:t>
            </a:r>
            <a:r>
              <a:rPr lang="en-US" altLang="zh-CN" sz="2400" dirty="0" smtClean="0">
                <a:ea typeface="宋体" pitchFamily="2" charset="-122"/>
              </a:rPr>
              <a:t>——</a:t>
            </a:r>
            <a:r>
              <a:rPr lang="zh-CN" altLang="en-US" sz="2400" dirty="0" smtClean="0">
                <a:ea typeface="宋体" pitchFamily="2" charset="-122"/>
              </a:rPr>
              <a:t>计算机电视</a:t>
            </a:r>
            <a:endParaRPr lang="en-US" altLang="zh-CN" sz="2400" dirty="0" smtClean="0">
              <a:ea typeface="宋体" pitchFamily="2" charset="-122"/>
            </a:endParaRPr>
          </a:p>
          <a:p>
            <a:pPr>
              <a:spcAft>
                <a:spcPts val="300"/>
              </a:spcAft>
            </a:pPr>
            <a:r>
              <a:rPr lang="zh-CN" altLang="en-US" sz="2400" dirty="0" smtClean="0"/>
              <a:t>实现了电视与计算机的有机结合，采用光盘的</a:t>
            </a:r>
            <a:r>
              <a:rPr lang="en-US" altLang="zh-CN" sz="2400" dirty="0" smtClean="0"/>
              <a:t>IV</a:t>
            </a:r>
            <a:r>
              <a:rPr lang="zh-CN" altLang="en-US" sz="2400" dirty="0" smtClean="0"/>
              <a:t>产品一发不可收，“多媒体”开始流传，取代“交互式视频”</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MPC——</a:t>
            </a:r>
            <a:r>
              <a:rPr lang="zh-CN" altLang="en-US" dirty="0" smtClean="0"/>
              <a:t>多媒体个人计算机</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en-US" altLang="zh-CN" sz="2400" dirty="0" smtClean="0">
                <a:ea typeface="宋体" pitchFamily="2" charset="-122"/>
              </a:rPr>
              <a:t>1990</a:t>
            </a:r>
            <a:r>
              <a:rPr lang="zh-TW" altLang="en-US" sz="2400" dirty="0" smtClean="0">
                <a:ea typeface="新細明體" pitchFamily="18" charset="-120"/>
              </a:rPr>
              <a:t>年</a:t>
            </a:r>
            <a:r>
              <a:rPr lang="en-US" altLang="zh-CN" sz="2400" dirty="0" smtClean="0">
                <a:ea typeface="宋体" pitchFamily="2" charset="-122"/>
              </a:rPr>
              <a:t>10</a:t>
            </a:r>
            <a:r>
              <a:rPr lang="zh-CN" altLang="en-US" sz="2400" dirty="0" smtClean="0">
                <a:ea typeface="宋体" pitchFamily="2" charset="-122"/>
              </a:rPr>
              <a:t>月，</a:t>
            </a:r>
            <a:r>
              <a:rPr lang="en-US" altLang="zh-CN" sz="2400" dirty="0" smtClean="0">
                <a:ea typeface="宋体" pitchFamily="2" charset="-122"/>
              </a:rPr>
              <a:t>Microsoft</a:t>
            </a:r>
            <a:r>
              <a:rPr lang="zh-CN" altLang="en-US" sz="2400" dirty="0" smtClean="0">
                <a:ea typeface="宋体" pitchFamily="2" charset="-122"/>
              </a:rPr>
              <a:t>和</a:t>
            </a:r>
            <a:r>
              <a:rPr lang="en-US" altLang="zh-CN" sz="2400" dirty="0" smtClean="0">
                <a:ea typeface="宋体" pitchFamily="2" charset="-122"/>
              </a:rPr>
              <a:t>Philips</a:t>
            </a:r>
            <a:r>
              <a:rPr lang="zh-CN" altLang="en-US" sz="2400" dirty="0" smtClean="0">
                <a:ea typeface="宋体" pitchFamily="2" charset="-122"/>
              </a:rPr>
              <a:t>等十多家厂商成立了多媒体计算机市场协会，并制定了多媒体</a:t>
            </a:r>
            <a:r>
              <a:rPr lang="en-US" altLang="zh-CN" sz="2400" dirty="0" smtClean="0">
                <a:ea typeface="宋体" pitchFamily="2" charset="-122"/>
              </a:rPr>
              <a:t>PC</a:t>
            </a:r>
            <a:r>
              <a:rPr lang="zh-CN" altLang="en-US" sz="2400" dirty="0" smtClean="0">
                <a:ea typeface="宋体" pitchFamily="2" charset="-122"/>
              </a:rPr>
              <a:t>机技术规范</a:t>
            </a:r>
            <a:r>
              <a:rPr lang="en-US" altLang="zh-CN" sz="2400" dirty="0" smtClean="0">
                <a:ea typeface="宋体" pitchFamily="2" charset="-122"/>
              </a:rPr>
              <a:t>MPC1.0</a:t>
            </a:r>
            <a:r>
              <a:rPr lang="zh-CN" altLang="en-US" sz="2400" dirty="0" smtClean="0">
                <a:ea typeface="宋体" pitchFamily="2" charset="-122"/>
              </a:rPr>
              <a:t>标准：除</a:t>
            </a:r>
            <a:r>
              <a:rPr lang="en-US" altLang="zh-CN" sz="2400" dirty="0" smtClean="0">
                <a:ea typeface="宋体" pitchFamily="2" charset="-122"/>
              </a:rPr>
              <a:t>PC</a:t>
            </a:r>
            <a:r>
              <a:rPr lang="zh-CN" altLang="en-US" sz="2400" dirty="0" smtClean="0">
                <a:ea typeface="宋体" pitchFamily="2" charset="-122"/>
              </a:rPr>
              <a:t>机的一般配置外，必须安装</a:t>
            </a:r>
            <a:r>
              <a:rPr lang="en-US" altLang="zh-CN" sz="2400" dirty="0" smtClean="0">
                <a:ea typeface="宋体" pitchFamily="2" charset="-122"/>
              </a:rPr>
              <a:t>CD-ROM</a:t>
            </a:r>
            <a:r>
              <a:rPr lang="zh-CN" altLang="en-US" sz="2400" dirty="0" smtClean="0">
                <a:ea typeface="宋体" pitchFamily="2" charset="-122"/>
              </a:rPr>
              <a:t>驱动器和声霸卡。</a:t>
            </a:r>
            <a:endParaRPr lang="en-US" altLang="zh-CN" sz="2400" dirty="0" smtClean="0">
              <a:ea typeface="宋体" pitchFamily="2" charset="-122"/>
            </a:endParaRPr>
          </a:p>
          <a:p>
            <a:pPr lvl="1"/>
            <a:r>
              <a:rPr lang="zh-CN" altLang="en-US" sz="2400" dirty="0" smtClean="0">
                <a:ea typeface="宋体" pitchFamily="2" charset="-122"/>
              </a:rPr>
              <a:t>可以将电视领域中的音视频引入</a:t>
            </a:r>
            <a:r>
              <a:rPr lang="en-US" altLang="zh-CN" sz="2400" dirty="0" smtClean="0">
                <a:ea typeface="宋体" pitchFamily="2" charset="-122"/>
              </a:rPr>
              <a:t>PC</a:t>
            </a:r>
            <a:r>
              <a:rPr lang="zh-CN" altLang="en-US" sz="2400" dirty="0" smtClean="0">
                <a:ea typeface="宋体" pitchFamily="2" charset="-122"/>
              </a:rPr>
              <a:t>机的称为多媒体</a:t>
            </a:r>
            <a:r>
              <a:rPr lang="en-US" altLang="zh-CN" sz="2400" dirty="0" smtClean="0">
                <a:ea typeface="宋体" pitchFamily="2" charset="-122"/>
              </a:rPr>
              <a:t>PC</a:t>
            </a:r>
            <a:r>
              <a:rPr lang="zh-CN" altLang="en-US" sz="2400" dirty="0" smtClean="0">
                <a:ea typeface="宋体" pitchFamily="2" charset="-122"/>
              </a:rPr>
              <a:t>机</a:t>
            </a:r>
            <a:endParaRPr lang="en-US" altLang="zh-CN" sz="2400" dirty="0" smtClean="0">
              <a:ea typeface="宋体" pitchFamily="2" charset="-122"/>
            </a:endParaRPr>
          </a:p>
          <a:p>
            <a:r>
              <a:rPr lang="en-US" altLang="zh-CN" sz="2400" dirty="0" smtClean="0"/>
              <a:t>1993</a:t>
            </a:r>
            <a:r>
              <a:rPr lang="zh-CN" altLang="en-US" sz="2400" dirty="0" smtClean="0"/>
              <a:t>年</a:t>
            </a:r>
            <a:r>
              <a:rPr lang="en-US" altLang="zh-CN" sz="2400" dirty="0" smtClean="0"/>
              <a:t>MPC2.0</a:t>
            </a:r>
          </a:p>
          <a:p>
            <a:r>
              <a:rPr lang="en-US" altLang="zh-CN" sz="2400" dirty="0" smtClean="0"/>
              <a:t>1995</a:t>
            </a:r>
            <a:r>
              <a:rPr lang="zh-CN" altLang="en-US" sz="2400" dirty="0" smtClean="0"/>
              <a:t>年</a:t>
            </a:r>
            <a:r>
              <a:rPr lang="en-US" altLang="zh-CN" sz="2400" dirty="0" smtClean="0"/>
              <a:t>MPC3.0</a:t>
            </a:r>
            <a:r>
              <a:rPr lang="zh-CN" altLang="en-US" sz="2400" dirty="0" smtClean="0"/>
              <a:t>：视频获取功能</a:t>
            </a:r>
            <a:endParaRPr lang="en-US" altLang="zh-CN" sz="2400" dirty="0" smtClean="0"/>
          </a:p>
          <a:p>
            <a:r>
              <a:rPr lang="zh-CN" altLang="en-US" sz="2400" dirty="0" smtClean="0"/>
              <a:t>此后，多媒体技术进展飞快</a:t>
            </a:r>
            <a:endParaRPr lang="en-US" altLang="zh-CN" sz="2400" dirty="0" smtClean="0"/>
          </a:p>
          <a:p>
            <a:pPr lvl="1"/>
            <a:r>
              <a:rPr lang="en-US" altLang="zh-CN" sz="2400" dirty="0" smtClean="0"/>
              <a:t>CPU</a:t>
            </a:r>
            <a:r>
              <a:rPr lang="zh-CN" altLang="en-US" sz="2400" dirty="0" smtClean="0"/>
              <a:t>运行速度、硬盘存储容量和存储速度、</a:t>
            </a:r>
            <a:r>
              <a:rPr lang="en-US" altLang="zh-CN" sz="2400" dirty="0" smtClean="0"/>
              <a:t>windows</a:t>
            </a:r>
            <a:r>
              <a:rPr lang="zh-CN" altLang="en-US" sz="2400" dirty="0" smtClean="0"/>
              <a:t>版本升级、数字化的音视频设备和处理音视频的板卡、音视频的编辑软件和压缩标准</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多媒体技术日趋成熟</a:t>
            </a:r>
            <a:endParaRPr lang="zh-CN" altLang="en-US" dirty="0"/>
          </a:p>
        </p:txBody>
      </p:sp>
      <p:sp>
        <p:nvSpPr>
          <p:cNvPr id="3" name="内容占位符 2"/>
          <p:cNvSpPr>
            <a:spLocks noGrp="1"/>
          </p:cNvSpPr>
          <p:nvPr>
            <p:ph idx="1"/>
          </p:nvPr>
        </p:nvSpPr>
        <p:spPr>
          <a:xfrm>
            <a:off x="467544" y="1124744"/>
            <a:ext cx="8219256" cy="4947444"/>
          </a:xfrm>
        </p:spPr>
        <p:txBody>
          <a:bodyPr/>
          <a:lstStyle/>
          <a:p>
            <a:r>
              <a:rPr lang="zh-CN" altLang="en-US" sz="2800" dirty="0" smtClean="0"/>
              <a:t>非线性编辑系统</a:t>
            </a:r>
            <a:endParaRPr lang="en-US" altLang="zh-CN" sz="2800" dirty="0" smtClean="0"/>
          </a:p>
          <a:p>
            <a:pPr lvl="1"/>
            <a:r>
              <a:rPr lang="zh-CN" altLang="en-US" sz="2400" dirty="0" smtClean="0"/>
              <a:t>以计算机为平台的视频后期制作系统</a:t>
            </a:r>
            <a:endParaRPr lang="en-US" altLang="zh-CN" sz="2400" dirty="0" smtClean="0"/>
          </a:p>
          <a:p>
            <a:pPr lvl="1"/>
            <a:r>
              <a:rPr lang="zh-CN" altLang="en-US" sz="2400" dirty="0" smtClean="0"/>
              <a:t>以计算机为操作平台，以硬盘为操作媒介</a:t>
            </a:r>
            <a:endParaRPr lang="en-US" altLang="zh-CN" sz="2400" dirty="0" smtClean="0"/>
          </a:p>
          <a:p>
            <a:r>
              <a:rPr lang="en-US" altLang="zh-CN" sz="2800" dirty="0" smtClean="0"/>
              <a:t>VCD</a:t>
            </a:r>
          </a:p>
          <a:p>
            <a:pPr lvl="1"/>
            <a:r>
              <a:rPr lang="zh-CN" altLang="en-US" sz="2400" dirty="0" smtClean="0"/>
              <a:t>由</a:t>
            </a:r>
            <a:r>
              <a:rPr lang="en-US" altLang="zh-CN" sz="2400" dirty="0" smtClean="0"/>
              <a:t>CD-I</a:t>
            </a:r>
            <a:r>
              <a:rPr lang="zh-CN" altLang="en-US" sz="2400" dirty="0" smtClean="0"/>
              <a:t>和扩展结构的</a:t>
            </a:r>
            <a:r>
              <a:rPr lang="en-US" altLang="zh-CN" sz="2400" dirty="0" smtClean="0"/>
              <a:t>CD-ROM</a:t>
            </a:r>
            <a:r>
              <a:rPr lang="zh-CN" altLang="en-US" sz="2400" dirty="0" smtClean="0"/>
              <a:t>演变</a:t>
            </a:r>
            <a:endParaRPr lang="en-US" altLang="zh-CN" sz="2400" dirty="0" smtClean="0"/>
          </a:p>
          <a:p>
            <a:pPr lvl="1"/>
            <a:r>
              <a:rPr lang="zh-CN" altLang="en-US" sz="2400" dirty="0" smtClean="0"/>
              <a:t>与电视和音响配合，属于音像产品范畴</a:t>
            </a:r>
            <a:endParaRPr lang="en-US" altLang="zh-CN" sz="2400" dirty="0" smtClean="0"/>
          </a:p>
          <a:p>
            <a:pPr lvl="1"/>
            <a:r>
              <a:rPr lang="zh-CN" altLang="en-US" sz="2400" dirty="0" smtClean="0"/>
              <a:t>组成：</a:t>
            </a:r>
            <a:r>
              <a:rPr lang="en-US" altLang="zh-CN" sz="2400" dirty="0" smtClean="0"/>
              <a:t>CD-ROM</a:t>
            </a:r>
            <a:r>
              <a:rPr lang="zh-CN" altLang="en-US" sz="2400" dirty="0" smtClean="0"/>
              <a:t>驱动器、</a:t>
            </a:r>
            <a:r>
              <a:rPr lang="en-US" altLang="zh-CN" sz="2400" dirty="0" smtClean="0"/>
              <a:t>MPEG</a:t>
            </a:r>
            <a:r>
              <a:rPr lang="zh-CN" altLang="en-US" sz="2400" dirty="0" smtClean="0"/>
              <a:t>解压缩和微控制器</a:t>
            </a:r>
            <a:endParaRPr lang="en-US" altLang="zh-CN" sz="2400" dirty="0" smtClean="0"/>
          </a:p>
          <a:p>
            <a:r>
              <a:rPr lang="zh-CN" altLang="en-US" sz="2800" dirty="0" smtClean="0"/>
              <a:t>计算机与视频设备之间的界限已经模糊</a:t>
            </a:r>
            <a:endParaRPr lang="en-US" altLang="zh-CN" sz="2800" dirty="0" smtClean="0"/>
          </a:p>
          <a:p>
            <a:pPr lvl="1"/>
            <a:r>
              <a:rPr lang="zh-CN" altLang="en-US" sz="2400" dirty="0" smtClean="0"/>
              <a:t>利用</a:t>
            </a:r>
            <a:r>
              <a:rPr lang="en-US" altLang="zh-CN" sz="2400" dirty="0" smtClean="0"/>
              <a:t>MPC</a:t>
            </a:r>
            <a:r>
              <a:rPr lang="zh-CN" altLang="en-US" sz="2400" dirty="0" smtClean="0"/>
              <a:t>中的</a:t>
            </a:r>
            <a:r>
              <a:rPr lang="en-US" altLang="zh-CN" sz="2400" dirty="0" smtClean="0"/>
              <a:t>CD-ROM</a:t>
            </a:r>
            <a:r>
              <a:rPr lang="zh-CN" altLang="en-US" sz="2400" dirty="0" smtClean="0"/>
              <a:t>驱动器和解压缩软件，能通过显卡和声霸卡播放</a:t>
            </a:r>
            <a:r>
              <a:rPr lang="en-US" altLang="zh-CN" sz="2400" dirty="0" smtClean="0"/>
              <a:t>VCD</a:t>
            </a:r>
            <a:r>
              <a:rPr lang="zh-CN" altLang="en-US" sz="2400" dirty="0" smtClean="0"/>
              <a:t>光盘</a:t>
            </a:r>
            <a:endParaRPr lang="en-US" altLang="zh-CN" sz="2400" dirty="0" smtClean="0"/>
          </a:p>
          <a:p>
            <a:pPr lvl="1"/>
            <a:r>
              <a:rPr lang="en-US" altLang="zh-CN" sz="2400" dirty="0" smtClean="0"/>
              <a:t>VCD</a:t>
            </a:r>
            <a:r>
              <a:rPr lang="zh-CN" altLang="en-US" sz="2400" dirty="0" smtClean="0"/>
              <a:t>中增加一片微机芯片或者采用</a:t>
            </a:r>
            <a:r>
              <a:rPr lang="en-US" altLang="zh-CN" sz="2400" dirty="0" smtClean="0"/>
              <a:t>HTML</a:t>
            </a:r>
            <a:r>
              <a:rPr lang="zh-CN" altLang="en-US" sz="2400" dirty="0" smtClean="0"/>
              <a:t>技术，能像计算机一样，对播放内容实现互动控制</a:t>
            </a:r>
            <a:endParaRPr lang="en-US" altLang="zh-CN" sz="24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500188" y="274638"/>
            <a:ext cx="7186612" cy="1143000"/>
          </a:xfrm>
        </p:spPr>
        <p:txBody>
          <a:bodyPr/>
          <a:lstStyle/>
          <a:p>
            <a:r>
              <a:rPr lang="zh-CN" altLang="en-US" smtClean="0">
                <a:ea typeface="宋体" pitchFamily="2" charset="-122"/>
              </a:rPr>
              <a:t>课程结构</a:t>
            </a:r>
          </a:p>
        </p:txBody>
      </p:sp>
      <p:sp>
        <p:nvSpPr>
          <p:cNvPr id="11267" name="内容占位符 3"/>
          <p:cNvSpPr>
            <a:spLocks noGrp="1"/>
          </p:cNvSpPr>
          <p:nvPr>
            <p:ph sz="half" idx="2"/>
          </p:nvPr>
        </p:nvSpPr>
        <p:spPr>
          <a:xfrm>
            <a:off x="357188" y="1340768"/>
            <a:ext cx="8501062" cy="4515396"/>
          </a:xfrm>
        </p:spPr>
        <p:txBody>
          <a:bodyPr/>
          <a:lstStyle/>
          <a:p>
            <a:pPr>
              <a:lnSpc>
                <a:spcPct val="150000"/>
              </a:lnSpc>
            </a:pPr>
            <a:r>
              <a:rPr lang="zh-CN" altLang="en-US" sz="3000" dirty="0" smtClean="0">
                <a:ea typeface="宋体" pitchFamily="2" charset="-122"/>
              </a:rPr>
              <a:t>多媒体技术概论</a:t>
            </a:r>
            <a:endParaRPr lang="en-US" altLang="zh-CN" sz="3000" dirty="0" smtClean="0">
              <a:ea typeface="宋体" pitchFamily="2" charset="-122"/>
            </a:endParaRPr>
          </a:p>
          <a:p>
            <a:pPr>
              <a:lnSpc>
                <a:spcPct val="150000"/>
              </a:lnSpc>
            </a:pPr>
            <a:r>
              <a:rPr lang="zh-CN" altLang="en-US" sz="3000" dirty="0" smtClean="0">
                <a:ea typeface="宋体" pitchFamily="2" charset="-122"/>
              </a:rPr>
              <a:t>音频信号的获取与处理</a:t>
            </a:r>
            <a:endParaRPr lang="en-US" altLang="zh-CN" sz="3000" dirty="0" smtClean="0">
              <a:ea typeface="宋体" pitchFamily="2" charset="-122"/>
            </a:endParaRPr>
          </a:p>
          <a:p>
            <a:pPr>
              <a:lnSpc>
                <a:spcPct val="150000"/>
              </a:lnSpc>
            </a:pPr>
            <a:r>
              <a:rPr lang="zh-CN" altLang="en-US" sz="3000" dirty="0" smtClean="0">
                <a:ea typeface="宋体" pitchFamily="2" charset="-122"/>
              </a:rPr>
              <a:t>视频信号的获取与处理</a:t>
            </a:r>
            <a:endParaRPr lang="en-US" altLang="zh-CN" sz="3000" dirty="0" smtClean="0">
              <a:ea typeface="宋体" pitchFamily="2" charset="-122"/>
            </a:endParaRPr>
          </a:p>
          <a:p>
            <a:pPr>
              <a:lnSpc>
                <a:spcPct val="150000"/>
              </a:lnSpc>
            </a:pPr>
            <a:r>
              <a:rPr lang="zh-CN" altLang="en-US" sz="3000" dirty="0" smtClean="0">
                <a:ea typeface="宋体" pitchFamily="2" charset="-122"/>
              </a:rPr>
              <a:t>电视的基本原理</a:t>
            </a:r>
          </a:p>
          <a:p>
            <a:pPr>
              <a:lnSpc>
                <a:spcPct val="150000"/>
              </a:lnSpc>
            </a:pPr>
            <a:r>
              <a:rPr lang="zh-CN" altLang="en-US" sz="3000" dirty="0" smtClean="0">
                <a:ea typeface="宋体" pitchFamily="2" charset="-122"/>
              </a:rPr>
              <a:t>多媒体数据压缩技术</a:t>
            </a:r>
            <a:endParaRPr lang="en-US" altLang="zh-CN" sz="3000" dirty="0" smtClean="0">
              <a:ea typeface="宋体" pitchFamily="2" charset="-122"/>
            </a:endParaRPr>
          </a:p>
          <a:p>
            <a:pPr>
              <a:lnSpc>
                <a:spcPct val="150000"/>
              </a:lnSpc>
            </a:pPr>
            <a:r>
              <a:rPr lang="zh-CN" altLang="en-US" sz="3000" dirty="0" smtClean="0">
                <a:ea typeface="宋体" charset="-122"/>
              </a:rPr>
              <a:t>超文本与</a:t>
            </a:r>
            <a:r>
              <a:rPr lang="en-US" altLang="zh-CN" sz="3000" dirty="0" smtClean="0">
                <a:ea typeface="宋体" charset="-122"/>
              </a:rPr>
              <a:t>Web</a:t>
            </a:r>
            <a:r>
              <a:rPr lang="zh-CN" altLang="en-US" sz="3000" dirty="0" smtClean="0">
                <a:ea typeface="宋体" charset="-122"/>
              </a:rPr>
              <a:t>系统</a:t>
            </a:r>
            <a:endParaRPr lang="en-US" altLang="zh-CN" sz="3000" dirty="0" smtClean="0">
              <a:ea typeface="宋体" pitchFamily="2" charset="-122"/>
            </a:endParaRPr>
          </a:p>
        </p:txBody>
      </p:sp>
      <p:sp>
        <p:nvSpPr>
          <p:cNvPr id="11268"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ea typeface="宋体" pitchFamily="2" charset="-122"/>
              </a:rPr>
              <a:t>多媒体技术在我国的发展</a:t>
            </a:r>
          </a:p>
        </p:txBody>
      </p:sp>
      <p:sp>
        <p:nvSpPr>
          <p:cNvPr id="33795" name="内容占位符 2"/>
          <p:cNvSpPr>
            <a:spLocks noGrp="1"/>
          </p:cNvSpPr>
          <p:nvPr>
            <p:ph idx="1"/>
          </p:nvPr>
        </p:nvSpPr>
        <p:spPr/>
        <p:txBody>
          <a:bodyPr/>
          <a:lstStyle/>
          <a:p>
            <a:pPr>
              <a:spcAft>
                <a:spcPts val="600"/>
              </a:spcAft>
            </a:pPr>
            <a:r>
              <a:rPr lang="en-US" altLang="zh-CN" sz="2400" smtClean="0">
                <a:ea typeface="宋体" pitchFamily="2" charset="-122"/>
              </a:rPr>
              <a:t>1989</a:t>
            </a:r>
            <a:r>
              <a:rPr lang="zh-CN" altLang="en-US" sz="2400" smtClean="0">
                <a:ea typeface="宋体" pitchFamily="2" charset="-122"/>
              </a:rPr>
              <a:t>年开始，主要工作集中在多媒体应用系统的开发上；从国外引进声卡和视频卡</a:t>
            </a:r>
            <a:endParaRPr lang="en-US" altLang="zh-CN" sz="2400" smtClean="0">
              <a:ea typeface="宋体" pitchFamily="2" charset="-122"/>
            </a:endParaRPr>
          </a:p>
          <a:p>
            <a:pPr>
              <a:spcAft>
                <a:spcPts val="600"/>
              </a:spcAft>
            </a:pPr>
            <a:r>
              <a:rPr lang="zh-CN" altLang="en-US" sz="2400" smtClean="0">
                <a:ea typeface="宋体" pitchFamily="2" charset="-122"/>
              </a:rPr>
              <a:t>开始注意创建自己的开发平台、著作工具和编辑软件等以提高开发应用系统的效率和质量；引进器件和部分技术</a:t>
            </a:r>
            <a:endParaRPr lang="en-US" altLang="zh-CN" sz="2400" smtClean="0">
              <a:ea typeface="宋体" pitchFamily="2" charset="-122"/>
            </a:endParaRPr>
          </a:p>
          <a:p>
            <a:pPr>
              <a:spcAft>
                <a:spcPts val="600"/>
              </a:spcAft>
            </a:pPr>
            <a:r>
              <a:rPr lang="en-US" altLang="zh-CN" sz="2400" smtClean="0">
                <a:ea typeface="宋体" pitchFamily="2" charset="-122"/>
              </a:rPr>
              <a:t>1992</a:t>
            </a:r>
            <a:r>
              <a:rPr lang="zh-CN" altLang="en-US" sz="2400" smtClean="0">
                <a:ea typeface="宋体" pitchFamily="2" charset="-122"/>
              </a:rPr>
              <a:t>年初开始，多媒体研究逐渐升温</a:t>
            </a:r>
            <a:endParaRPr lang="en-US" altLang="zh-CN" sz="2400" smtClean="0">
              <a:ea typeface="宋体" pitchFamily="2" charset="-122"/>
            </a:endParaRPr>
          </a:p>
          <a:p>
            <a:pPr>
              <a:spcAft>
                <a:spcPts val="600"/>
              </a:spcAft>
            </a:pPr>
            <a:r>
              <a:rPr lang="en-US" altLang="zh-CN" sz="2400" smtClean="0">
                <a:ea typeface="宋体" pitchFamily="2" charset="-122"/>
              </a:rPr>
              <a:t>1993</a:t>
            </a:r>
            <a:r>
              <a:rPr lang="zh-CN" altLang="en-US" sz="2400" smtClean="0">
                <a:ea typeface="宋体" pitchFamily="2" charset="-122"/>
              </a:rPr>
              <a:t>年以后，多媒体的应用进一步得到推广，多媒体技术水平也有了较大提高</a:t>
            </a:r>
            <a:endParaRPr lang="en-US" altLang="zh-CN" sz="2400" smtClean="0">
              <a:ea typeface="宋体" pitchFamily="2" charset="-122"/>
            </a:endParaRPr>
          </a:p>
          <a:p>
            <a:pPr>
              <a:spcAft>
                <a:spcPts val="600"/>
              </a:spcAft>
            </a:pPr>
            <a:r>
              <a:rPr lang="en-US" altLang="zh-CN" sz="2400" smtClean="0">
                <a:ea typeface="宋体" pitchFamily="2" charset="-122"/>
              </a:rPr>
              <a:t>1994</a:t>
            </a:r>
            <a:r>
              <a:rPr lang="zh-CN" altLang="en-US" sz="2400" smtClean="0">
                <a:ea typeface="宋体" pitchFamily="2" charset="-122"/>
              </a:rPr>
              <a:t>年下半年开始，</a:t>
            </a:r>
            <a:r>
              <a:rPr lang="en-US" altLang="zh-CN" sz="2400" smtClean="0">
                <a:ea typeface="宋体" pitchFamily="2" charset="-122"/>
              </a:rPr>
              <a:t>MPEG</a:t>
            </a:r>
            <a:r>
              <a:rPr lang="zh-CN" altLang="en-US" sz="2400" smtClean="0">
                <a:ea typeface="宋体" pitchFamily="2" charset="-122"/>
              </a:rPr>
              <a:t>、</a:t>
            </a:r>
            <a:r>
              <a:rPr lang="en-US" altLang="zh-CN" sz="2400" smtClean="0">
                <a:ea typeface="宋体" pitchFamily="2" charset="-122"/>
              </a:rPr>
              <a:t>JPEG</a:t>
            </a:r>
            <a:r>
              <a:rPr lang="zh-CN" altLang="en-US" sz="2400" smtClean="0">
                <a:ea typeface="宋体" pitchFamily="2" charset="-122"/>
              </a:rPr>
              <a:t>技术及有关产品得到推广，多媒体技术的发展上升到崭新的发展阶段。</a:t>
            </a: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1328738"/>
          </a:xfrm>
        </p:spPr>
        <p:txBody>
          <a:bodyPr/>
          <a:lstStyle/>
          <a:p>
            <a:pPr>
              <a:defRPr/>
            </a:pPr>
            <a:r>
              <a:rPr lang="zh-CN" altLang="en-US" smtClean="0">
                <a:ea typeface="宋体" pitchFamily="2" charset="-122"/>
              </a:rPr>
              <a:t>多媒体技术促进了通信与娱乐和计算机的融合 </a:t>
            </a:r>
            <a:r>
              <a:rPr lang="zh-CN" altLang="en-US" smtClean="0">
                <a:effectLst>
                  <a:outerShdw blurRad="38100" dist="38100" dir="2700000" algn="tl">
                    <a:srgbClr val="C0C0C0"/>
                  </a:outerShdw>
                </a:effectLst>
                <a:latin typeface="宋体" pitchFamily="2" charset="-122"/>
                <a:ea typeface="宋体" pitchFamily="2" charset="-122"/>
              </a:rPr>
              <a:t/>
            </a:r>
            <a:br>
              <a:rPr lang="zh-CN" altLang="en-US" smtClean="0">
                <a:effectLst>
                  <a:outerShdw blurRad="38100" dist="38100" dir="2700000" algn="tl">
                    <a:srgbClr val="C0C0C0"/>
                  </a:outerShdw>
                </a:effectLst>
                <a:latin typeface="宋体" pitchFamily="2" charset="-122"/>
                <a:ea typeface="宋体" pitchFamily="2" charset="-122"/>
              </a:rPr>
            </a:br>
            <a:endParaRPr lang="zh-CN" altLang="en-US" smtClean="0">
              <a:ea typeface="宋体" pitchFamily="2" charset="-122"/>
            </a:endParaRPr>
          </a:p>
        </p:txBody>
      </p:sp>
      <p:sp>
        <p:nvSpPr>
          <p:cNvPr id="34819" name="内容占位符 2"/>
          <p:cNvSpPr>
            <a:spLocks noGrp="1"/>
          </p:cNvSpPr>
          <p:nvPr>
            <p:ph idx="1"/>
          </p:nvPr>
        </p:nvSpPr>
        <p:spPr>
          <a:xfrm>
            <a:off x="683568" y="1484784"/>
            <a:ext cx="8003232" cy="4587404"/>
          </a:xfrm>
        </p:spPr>
        <p:txBody>
          <a:bodyPr/>
          <a:lstStyle/>
          <a:p>
            <a:pPr>
              <a:spcBef>
                <a:spcPct val="50000"/>
              </a:spcBef>
            </a:pPr>
            <a:r>
              <a:rPr lang="zh-CN" altLang="zh-CN" dirty="0" smtClean="0"/>
              <a:t>人们希望将计算机的交互性、电视的真实感和通信或广播的分布性结合起来，向社会提供全新的信息服务</a:t>
            </a:r>
            <a:endParaRPr lang="en-US" altLang="zh-CN" dirty="0" smtClean="0">
              <a:ea typeface="宋体" pitchFamily="2" charset="-122"/>
            </a:endParaRPr>
          </a:p>
          <a:p>
            <a:pPr>
              <a:spcBef>
                <a:spcPct val="50000"/>
              </a:spcBef>
            </a:pPr>
            <a:r>
              <a:rPr lang="zh-CN" altLang="en-US" dirty="0" smtClean="0">
                <a:ea typeface="宋体" pitchFamily="2" charset="-122"/>
              </a:rPr>
              <a:t>计算机</a:t>
            </a:r>
            <a:r>
              <a:rPr lang="zh-CN" altLang="en-US" dirty="0" smtClean="0">
                <a:ea typeface="宋体" pitchFamily="2" charset="-122"/>
              </a:rPr>
              <a:t>的多媒体化的过程。</a:t>
            </a:r>
          </a:p>
          <a:p>
            <a:pPr>
              <a:spcBef>
                <a:spcPct val="50000"/>
              </a:spcBef>
            </a:pPr>
            <a:r>
              <a:rPr lang="zh-CN" altLang="en-US" dirty="0" smtClean="0">
                <a:ea typeface="宋体" pitchFamily="2" charset="-122"/>
              </a:rPr>
              <a:t>广播、电视、录像、高清晰度电视</a:t>
            </a:r>
            <a:r>
              <a:rPr lang="en-US" altLang="zh-CN" dirty="0" smtClean="0">
                <a:ea typeface="宋体" pitchFamily="2" charset="-122"/>
              </a:rPr>
              <a:t>/</a:t>
            </a:r>
            <a:r>
              <a:rPr lang="zh-CN" altLang="en-US" dirty="0" smtClean="0">
                <a:ea typeface="宋体" pitchFamily="2" charset="-122"/>
              </a:rPr>
              <a:t>（数字电视）</a:t>
            </a:r>
            <a:r>
              <a:rPr lang="en-US" altLang="zh-CN" dirty="0" smtClean="0">
                <a:ea typeface="宋体" pitchFamily="2" charset="-122"/>
              </a:rPr>
              <a:t>-</a:t>
            </a:r>
            <a:r>
              <a:rPr lang="zh-CN" altLang="en-US" dirty="0" smtClean="0">
                <a:ea typeface="宋体" pitchFamily="2" charset="-122"/>
              </a:rPr>
              <a:t>多媒体化的过程。 </a:t>
            </a:r>
          </a:p>
          <a:p>
            <a:pPr>
              <a:spcBef>
                <a:spcPct val="50000"/>
              </a:spcBef>
            </a:pPr>
            <a:r>
              <a:rPr lang="zh-CN" altLang="en-US" dirty="0" smtClean="0">
                <a:ea typeface="宋体" pitchFamily="2" charset="-122"/>
              </a:rPr>
              <a:t>邮政、电报电话，一直到多媒体计算机通信网络</a:t>
            </a:r>
            <a:r>
              <a:rPr lang="en-US" altLang="zh-CN" dirty="0" smtClean="0">
                <a:ea typeface="宋体" pitchFamily="2" charset="-122"/>
              </a:rPr>
              <a:t>-</a:t>
            </a:r>
            <a:r>
              <a:rPr lang="zh-CN" altLang="en-US" dirty="0" smtClean="0">
                <a:ea typeface="宋体" pitchFamily="2" charset="-122"/>
              </a:rPr>
              <a:t>多媒体化的过程</a:t>
            </a:r>
          </a:p>
          <a:p>
            <a:endParaRPr lang="zh-CN" altLang="en-US" dirty="0"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ea typeface="宋体" pitchFamily="2" charset="-122"/>
              </a:rPr>
              <a:t>第三节 多媒体技术的研究内容</a:t>
            </a:r>
          </a:p>
        </p:txBody>
      </p:sp>
      <p:sp>
        <p:nvSpPr>
          <p:cNvPr id="35843" name="内容占位符 2"/>
          <p:cNvSpPr>
            <a:spLocks noGrp="1"/>
          </p:cNvSpPr>
          <p:nvPr>
            <p:ph idx="1"/>
          </p:nvPr>
        </p:nvSpPr>
        <p:spPr>
          <a:xfrm>
            <a:off x="1066800" y="1431603"/>
            <a:ext cx="7620000" cy="3869605"/>
          </a:xfrm>
        </p:spPr>
        <p:txBody>
          <a:bodyPr/>
          <a:lstStyle/>
          <a:p>
            <a:r>
              <a:rPr lang="zh-CN" altLang="en-US" dirty="0" smtClean="0">
                <a:ea typeface="宋体" pitchFamily="2" charset="-122"/>
              </a:rPr>
              <a:t>多媒体计算机图形与图像处理技术</a:t>
            </a:r>
            <a:endParaRPr lang="en-US" altLang="zh-CN" dirty="0" smtClean="0">
              <a:ea typeface="宋体" pitchFamily="2" charset="-122"/>
            </a:endParaRPr>
          </a:p>
          <a:p>
            <a:pPr lvl="1"/>
            <a:r>
              <a:rPr lang="zh-CN" altLang="en-US" dirty="0" smtClean="0">
                <a:ea typeface="宋体" pitchFamily="2" charset="-122"/>
              </a:rPr>
              <a:t>图形处理技术</a:t>
            </a:r>
            <a:endParaRPr lang="en-US" altLang="zh-CN" dirty="0" smtClean="0">
              <a:ea typeface="宋体" pitchFamily="2" charset="-122"/>
            </a:endParaRPr>
          </a:p>
          <a:p>
            <a:pPr lvl="1"/>
            <a:r>
              <a:rPr lang="zh-CN" altLang="en-US" dirty="0" smtClean="0">
                <a:ea typeface="宋体" pitchFamily="2" charset="-122"/>
              </a:rPr>
              <a:t>数字图像处理技术</a:t>
            </a:r>
            <a:endParaRPr lang="en-US" altLang="zh-CN" dirty="0" smtClean="0">
              <a:ea typeface="宋体" pitchFamily="2" charset="-122"/>
            </a:endParaRPr>
          </a:p>
          <a:p>
            <a:pPr lvl="1"/>
            <a:r>
              <a:rPr lang="zh-CN" altLang="en-US" dirty="0" smtClean="0">
                <a:ea typeface="宋体" pitchFamily="2" charset="-122"/>
              </a:rPr>
              <a:t>图形、图像处理中的虚拟现实技术</a:t>
            </a:r>
            <a:endParaRPr lang="en-US" altLang="zh-CN" dirty="0" smtClean="0">
              <a:ea typeface="宋体" pitchFamily="2" charset="-122"/>
            </a:endParaRPr>
          </a:p>
          <a:p>
            <a:r>
              <a:rPr lang="zh-CN" altLang="en-US" dirty="0" smtClean="0">
                <a:ea typeface="宋体" pitchFamily="2" charset="-122"/>
              </a:rPr>
              <a:t>数字音频、视频处理技术</a:t>
            </a:r>
            <a:endParaRPr lang="en-US" altLang="zh-CN" dirty="0" smtClean="0">
              <a:ea typeface="宋体" pitchFamily="2" charset="-122"/>
            </a:endParaRPr>
          </a:p>
          <a:p>
            <a:r>
              <a:rPr lang="zh-CN" altLang="en-US" dirty="0" smtClean="0">
                <a:ea typeface="宋体" pitchFamily="2" charset="-122"/>
              </a:rPr>
              <a:t>多媒体网络通信技术</a:t>
            </a:r>
            <a:endParaRPr lang="en-US" altLang="zh-CN" dirty="0" smtClean="0">
              <a:ea typeface="宋体"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图形处理技术</a:t>
            </a:r>
            <a:endParaRPr lang="zh-CN" altLang="en-US" dirty="0"/>
          </a:p>
        </p:txBody>
      </p:sp>
      <p:sp>
        <p:nvSpPr>
          <p:cNvPr id="3" name="内容占位符 2"/>
          <p:cNvSpPr>
            <a:spLocks noGrp="1"/>
          </p:cNvSpPr>
          <p:nvPr>
            <p:ph idx="1"/>
          </p:nvPr>
        </p:nvSpPr>
        <p:spPr>
          <a:xfrm>
            <a:off x="683568" y="1196752"/>
            <a:ext cx="8003232" cy="4875436"/>
          </a:xfrm>
        </p:spPr>
        <p:txBody>
          <a:bodyPr/>
          <a:lstStyle/>
          <a:p>
            <a:r>
              <a:rPr lang="zh-CN" altLang="en-US" dirty="0" smtClean="0"/>
              <a:t>二维平面</a:t>
            </a:r>
            <a:endParaRPr lang="en-US" altLang="zh-CN" dirty="0" smtClean="0"/>
          </a:p>
          <a:p>
            <a:pPr lvl="1"/>
            <a:r>
              <a:rPr lang="zh-CN" altLang="zh-CN" dirty="0" smtClean="0"/>
              <a:t>无法表现出空间、位置、材质、明暗等接近自然的真实感效果</a:t>
            </a:r>
            <a:endParaRPr lang="en-US" altLang="zh-CN" dirty="0" smtClean="0"/>
          </a:p>
          <a:p>
            <a:r>
              <a:rPr lang="zh-CN" altLang="en-US" dirty="0" smtClean="0"/>
              <a:t>三维空间</a:t>
            </a:r>
            <a:endParaRPr lang="en-US" altLang="zh-CN" dirty="0" smtClean="0"/>
          </a:p>
          <a:p>
            <a:pPr lvl="1"/>
            <a:r>
              <a:rPr lang="zh-CN" altLang="zh-CN" dirty="0" smtClean="0"/>
              <a:t>三维真实感图形技术的研究</a:t>
            </a:r>
            <a:endParaRPr lang="en-US" altLang="zh-CN" dirty="0" smtClean="0"/>
          </a:p>
          <a:p>
            <a:pPr lvl="1"/>
            <a:r>
              <a:rPr lang="zh-CN" altLang="zh-CN" dirty="0" smtClean="0"/>
              <a:t>对三维图形对象赋予运动属性后生成连续画面（动画）效果</a:t>
            </a:r>
            <a:r>
              <a:rPr lang="zh-CN" altLang="en-US" dirty="0" smtClean="0"/>
              <a:t>的研究</a:t>
            </a:r>
            <a:endParaRPr lang="en-US" altLang="zh-CN" dirty="0" smtClean="0"/>
          </a:p>
          <a:p>
            <a:pPr lvl="1"/>
            <a:r>
              <a:rPr lang="zh-CN" altLang="en-US" dirty="0" smtClean="0"/>
              <a:t>最终还是要转换成二维图像显示到输出设备上，用到图形加速芯片，增强</a:t>
            </a:r>
            <a:r>
              <a:rPr lang="en-US" altLang="zh-CN" dirty="0" smtClean="0"/>
              <a:t>3D</a:t>
            </a:r>
            <a:r>
              <a:rPr lang="zh-CN" altLang="en-US" dirty="0" smtClean="0"/>
              <a:t>效果，提供了图形处理接口程序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数字图像处理技术</a:t>
            </a:r>
            <a:endParaRPr lang="zh-CN" altLang="en-US" dirty="0"/>
          </a:p>
        </p:txBody>
      </p:sp>
      <p:sp>
        <p:nvSpPr>
          <p:cNvPr id="3" name="内容占位符 2"/>
          <p:cNvSpPr>
            <a:spLocks noGrp="1"/>
          </p:cNvSpPr>
          <p:nvPr>
            <p:ph idx="1"/>
          </p:nvPr>
        </p:nvSpPr>
        <p:spPr>
          <a:xfrm>
            <a:off x="251520" y="1196752"/>
            <a:ext cx="8568952" cy="4875436"/>
          </a:xfrm>
        </p:spPr>
        <p:txBody>
          <a:bodyPr/>
          <a:lstStyle/>
          <a:p>
            <a:r>
              <a:rPr lang="zh-CN" altLang="en-US" dirty="0" smtClean="0"/>
              <a:t>实际存在的物体→数字化图像，并处理</a:t>
            </a:r>
            <a:endParaRPr lang="en-US" altLang="zh-CN" dirty="0" smtClean="0"/>
          </a:p>
          <a:p>
            <a:r>
              <a:rPr lang="zh-CN" altLang="en-US" dirty="0" smtClean="0"/>
              <a:t>图像处理与图形处理的区别</a:t>
            </a:r>
            <a:endParaRPr lang="en-US" altLang="zh-CN" dirty="0" smtClean="0"/>
          </a:p>
          <a:p>
            <a:pPr lvl="1"/>
            <a:r>
              <a:rPr lang="zh-CN" altLang="en-US" dirty="0" smtClean="0"/>
              <a:t>图形：</a:t>
            </a:r>
            <a:endParaRPr lang="en-US" altLang="zh-CN" dirty="0" smtClean="0"/>
          </a:p>
          <a:p>
            <a:pPr lvl="2"/>
            <a:r>
              <a:rPr lang="zh-CN" altLang="en-US" dirty="0" smtClean="0"/>
              <a:t>怎样把</a:t>
            </a:r>
            <a:r>
              <a:rPr lang="zh-CN" altLang="zh-CN" dirty="0" smtClean="0"/>
              <a:t>数据和几何模型</a:t>
            </a:r>
            <a:r>
              <a:rPr lang="zh-CN" altLang="en-US" dirty="0" smtClean="0"/>
              <a:t>→</a:t>
            </a:r>
            <a:r>
              <a:rPr lang="zh-CN" altLang="zh-CN" dirty="0" smtClean="0"/>
              <a:t>可视的图形</a:t>
            </a:r>
            <a:endParaRPr lang="en-US" altLang="zh-CN" dirty="0" smtClean="0"/>
          </a:p>
          <a:p>
            <a:pPr lvl="2"/>
            <a:r>
              <a:rPr lang="zh-CN" altLang="en-US" dirty="0" smtClean="0"/>
              <a:t>自然界不存在的、人工创造的</a:t>
            </a:r>
            <a:endParaRPr lang="en-US" altLang="zh-CN" dirty="0" smtClean="0"/>
          </a:p>
          <a:p>
            <a:pPr lvl="1"/>
            <a:r>
              <a:rPr lang="zh-CN" altLang="en-US" dirty="0" smtClean="0"/>
              <a:t>图像：</a:t>
            </a:r>
            <a:endParaRPr lang="en-US" altLang="zh-CN" dirty="0" smtClean="0"/>
          </a:p>
          <a:p>
            <a:pPr lvl="2"/>
            <a:r>
              <a:rPr lang="zh-CN" altLang="zh-CN" dirty="0" smtClean="0"/>
              <a:t>原来存在的物体影像</a:t>
            </a:r>
            <a:r>
              <a:rPr lang="zh-CN" altLang="en-US" dirty="0" smtClean="0"/>
              <a:t>→</a:t>
            </a:r>
            <a:r>
              <a:rPr lang="zh-CN" altLang="zh-CN" dirty="0" smtClean="0"/>
              <a:t>数字化图像</a:t>
            </a:r>
            <a:endParaRPr lang="en-US" altLang="zh-CN" dirty="0" smtClean="0"/>
          </a:p>
          <a:p>
            <a:pPr lvl="2"/>
            <a:r>
              <a:rPr lang="zh-CN" altLang="en-US" dirty="0" smtClean="0"/>
              <a:t>数据压缩、识别和提取特征、三维重建</a:t>
            </a:r>
            <a:endParaRPr lang="en-US" altLang="zh-CN" dirty="0" smtClean="0"/>
          </a:p>
          <a:p>
            <a:pPr lvl="1"/>
            <a:r>
              <a:rPr lang="zh-CN" altLang="en-US" dirty="0" smtClean="0"/>
              <a:t>两者的区别逐渐模糊</a:t>
            </a:r>
            <a:endParaRPr lang="en-US" altLang="zh-CN" dirty="0" smtClean="0"/>
          </a:p>
          <a:p>
            <a:pPr lvl="2"/>
            <a:r>
              <a:rPr lang="zh-CN" altLang="en-US" dirty="0" smtClean="0"/>
              <a:t>图形→图像：真实感图形绘制技术</a:t>
            </a:r>
            <a:endParaRPr lang="en-US" altLang="zh-CN" dirty="0" smtClean="0"/>
          </a:p>
          <a:p>
            <a:pPr lvl="2"/>
            <a:r>
              <a:rPr lang="zh-CN" altLang="en-US" dirty="0" smtClean="0"/>
              <a:t>图像→图形：模式识别技术</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图形、图像处理中的虚拟现实技术</a:t>
            </a:r>
            <a:endParaRPr lang="zh-CN" altLang="en-US" dirty="0"/>
          </a:p>
        </p:txBody>
      </p:sp>
      <p:sp>
        <p:nvSpPr>
          <p:cNvPr id="3" name="内容占位符 2"/>
          <p:cNvSpPr>
            <a:spLocks noGrp="1"/>
          </p:cNvSpPr>
          <p:nvPr>
            <p:ph idx="1"/>
          </p:nvPr>
        </p:nvSpPr>
        <p:spPr/>
        <p:txBody>
          <a:bodyPr/>
          <a:lstStyle/>
          <a:p>
            <a:r>
              <a:rPr lang="zh-CN" altLang="en-US" dirty="0" smtClean="0"/>
              <a:t>发展过程：</a:t>
            </a:r>
            <a:r>
              <a:rPr lang="zh-CN" altLang="zh-CN" dirty="0" smtClean="0"/>
              <a:t>文字</a:t>
            </a:r>
            <a:r>
              <a:rPr lang="zh-CN" altLang="en-US" dirty="0" smtClean="0"/>
              <a:t>→</a:t>
            </a:r>
            <a:r>
              <a:rPr lang="zh-CN" altLang="zh-CN" dirty="0" smtClean="0"/>
              <a:t>图形</a:t>
            </a:r>
            <a:r>
              <a:rPr lang="zh-CN" altLang="en-US" dirty="0" smtClean="0"/>
              <a:t>→</a:t>
            </a:r>
            <a:r>
              <a:rPr lang="zh-CN" altLang="zh-CN" dirty="0" smtClean="0"/>
              <a:t>视频</a:t>
            </a:r>
            <a:r>
              <a:rPr lang="zh-CN" altLang="en-US" dirty="0" smtClean="0"/>
              <a:t>→</a:t>
            </a:r>
            <a:r>
              <a:rPr lang="zh-CN" altLang="zh-CN" dirty="0" smtClean="0"/>
              <a:t>三维动画</a:t>
            </a:r>
            <a:r>
              <a:rPr lang="zh-CN" altLang="en-US" dirty="0" smtClean="0"/>
              <a:t>→</a:t>
            </a:r>
            <a:r>
              <a:rPr lang="zh-CN" altLang="zh-CN" dirty="0" smtClean="0"/>
              <a:t>虚拟现实</a:t>
            </a:r>
            <a:endParaRPr lang="en-US" altLang="zh-CN" dirty="0" smtClean="0"/>
          </a:p>
          <a:p>
            <a:r>
              <a:rPr lang="zh-CN" altLang="zh-CN" dirty="0" smtClean="0"/>
              <a:t>虚拟现实</a:t>
            </a:r>
            <a:r>
              <a:rPr lang="zh-CN" altLang="en-US" dirty="0" smtClean="0"/>
              <a:t>与三维动画的区别？</a:t>
            </a:r>
            <a:endParaRPr lang="en-US" altLang="zh-CN" dirty="0" smtClean="0"/>
          </a:p>
          <a:p>
            <a:pPr lvl="1"/>
            <a:r>
              <a:rPr lang="zh-CN" altLang="en-US" dirty="0" smtClean="0"/>
              <a:t>虚拟现实的渲染是实时的</a:t>
            </a:r>
            <a:endParaRPr lang="en-US" altLang="zh-CN" dirty="0" smtClean="0"/>
          </a:p>
          <a:p>
            <a:r>
              <a:rPr lang="zh-CN" altLang="zh-CN" dirty="0" smtClean="0"/>
              <a:t>在虚拟场景中的人机可交互性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数字音频、视频处理技术</a:t>
            </a:r>
            <a:endParaRPr lang="zh-CN" altLang="en-US" dirty="0"/>
          </a:p>
        </p:txBody>
      </p:sp>
      <p:sp>
        <p:nvSpPr>
          <p:cNvPr id="3" name="内容占位符 2"/>
          <p:cNvSpPr>
            <a:spLocks noGrp="1"/>
          </p:cNvSpPr>
          <p:nvPr>
            <p:ph idx="1"/>
          </p:nvPr>
        </p:nvSpPr>
        <p:spPr/>
        <p:txBody>
          <a:bodyPr/>
          <a:lstStyle/>
          <a:p>
            <a:r>
              <a:rPr lang="zh-CN" altLang="en-US" dirty="0" smtClean="0"/>
              <a:t>基础：</a:t>
            </a:r>
            <a:r>
              <a:rPr lang="zh-CN" altLang="zh-CN" dirty="0" smtClean="0"/>
              <a:t>模拟音频、视频信号的数字化编码（</a:t>
            </a:r>
            <a:r>
              <a:rPr lang="en-US" altLang="zh-CN" dirty="0" smtClean="0"/>
              <a:t>A/D</a:t>
            </a:r>
            <a:r>
              <a:rPr lang="zh-CN" altLang="zh-CN" dirty="0" smtClean="0"/>
              <a:t>转换）</a:t>
            </a:r>
            <a:endParaRPr lang="en-US" altLang="zh-CN" dirty="0" smtClean="0"/>
          </a:p>
          <a:p>
            <a:r>
              <a:rPr lang="zh-CN" altLang="en-US" dirty="0" smtClean="0"/>
              <a:t>关键：</a:t>
            </a:r>
            <a:r>
              <a:rPr lang="zh-CN" altLang="zh-CN" dirty="0" smtClean="0"/>
              <a:t>数字音频、视频信息的压缩编码（信源编码）</a:t>
            </a:r>
            <a:endParaRPr lang="en-US" altLang="zh-CN" dirty="0" smtClean="0"/>
          </a:p>
          <a:p>
            <a:r>
              <a:rPr lang="zh-CN" altLang="en-US" dirty="0" smtClean="0"/>
              <a:t>保证：</a:t>
            </a:r>
            <a:r>
              <a:rPr lang="zh-CN" altLang="zh-CN" dirty="0" smtClean="0"/>
              <a:t>数字音频、视频信息的存储与传输编码（信道编码）</a:t>
            </a:r>
            <a:r>
              <a:rPr lang="zh-CN" altLang="en-US" dirty="0" smtClean="0"/>
              <a:t>，</a:t>
            </a:r>
            <a:endParaRPr lang="en-US" altLang="zh-CN" dirty="0" smtClean="0"/>
          </a:p>
          <a:p>
            <a:pPr lvl="1"/>
            <a:r>
              <a:rPr lang="zh-CN" altLang="en-US" dirty="0" smtClean="0"/>
              <a:t>针对不同介质而调制</a:t>
            </a:r>
            <a:endParaRPr lang="en-US" altLang="zh-CN" dirty="0" smtClean="0"/>
          </a:p>
          <a:p>
            <a:pPr lvl="1"/>
            <a:r>
              <a:rPr lang="zh-CN" altLang="en-US" dirty="0" smtClean="0"/>
              <a:t>提高资源容错率</a:t>
            </a:r>
            <a:endParaRPr lang="en-US" altLang="zh-CN" dirty="0" smtClean="0"/>
          </a:p>
          <a:p>
            <a:r>
              <a:rPr lang="zh-CN" altLang="en-US" dirty="0" smtClean="0"/>
              <a:t>三个过程是可逆的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多媒体网络通信技术</a:t>
            </a:r>
            <a:endParaRPr lang="zh-CN" altLang="en-US" dirty="0"/>
          </a:p>
        </p:txBody>
      </p:sp>
      <p:sp>
        <p:nvSpPr>
          <p:cNvPr id="3" name="内容占位符 2"/>
          <p:cNvSpPr>
            <a:spLocks noGrp="1"/>
          </p:cNvSpPr>
          <p:nvPr>
            <p:ph idx="1"/>
          </p:nvPr>
        </p:nvSpPr>
        <p:spPr/>
        <p:txBody>
          <a:bodyPr/>
          <a:lstStyle/>
          <a:p>
            <a:r>
              <a:rPr lang="zh-CN" altLang="en-US" dirty="0" smtClean="0"/>
              <a:t>网络通信已成为社会生活的重要组成部分</a:t>
            </a:r>
            <a:endParaRPr lang="en-US" altLang="zh-CN" dirty="0" smtClean="0"/>
          </a:p>
          <a:p>
            <a:r>
              <a:rPr lang="zh-CN" altLang="zh-CN" dirty="0" smtClean="0"/>
              <a:t>种类繁多的基于多媒体的网络服务</a:t>
            </a:r>
            <a:endParaRPr lang="en-US" altLang="zh-CN" dirty="0" smtClean="0"/>
          </a:p>
          <a:p>
            <a:pPr lvl="1"/>
            <a:r>
              <a:rPr lang="en-US" altLang="zh-CN" dirty="0" smtClean="0"/>
              <a:t>IP</a:t>
            </a:r>
            <a:r>
              <a:rPr lang="zh-CN" altLang="zh-CN" dirty="0" smtClean="0"/>
              <a:t>电话</a:t>
            </a:r>
            <a:endParaRPr lang="en-US" altLang="zh-CN" dirty="0" smtClean="0"/>
          </a:p>
          <a:p>
            <a:pPr lvl="1"/>
            <a:r>
              <a:rPr lang="zh-CN" altLang="zh-CN" dirty="0" smtClean="0"/>
              <a:t>视频点播</a:t>
            </a:r>
            <a:endParaRPr lang="en-US" altLang="zh-CN" dirty="0" smtClean="0"/>
          </a:p>
          <a:p>
            <a:pPr lvl="1"/>
            <a:r>
              <a:rPr lang="zh-CN" altLang="zh-CN" dirty="0" smtClean="0"/>
              <a:t>视频会议</a:t>
            </a:r>
            <a:endParaRPr lang="en-US" altLang="zh-CN" dirty="0" smtClean="0"/>
          </a:p>
          <a:p>
            <a:pPr lvl="1"/>
            <a:r>
              <a:rPr lang="zh-CN" altLang="zh-CN" dirty="0" smtClean="0"/>
              <a:t>远程教育</a:t>
            </a:r>
            <a:endParaRPr lang="en-US" altLang="zh-CN" dirty="0" smtClean="0"/>
          </a:p>
          <a:p>
            <a:pPr lvl="1"/>
            <a:r>
              <a:rPr lang="zh-CN" altLang="zh-CN" dirty="0" smtClean="0"/>
              <a:t>协同工作</a:t>
            </a:r>
            <a:endParaRPr lang="en-US" altLang="zh-CN" dirty="0" smtClean="0"/>
          </a:p>
          <a:p>
            <a:pPr lvl="1"/>
            <a:r>
              <a:rPr lang="zh-CN" altLang="zh-CN" dirty="0" smtClean="0"/>
              <a:t>数字图书馆</a:t>
            </a:r>
            <a:endParaRPr lang="en-US" altLang="zh-CN" dirty="0" smtClean="0"/>
          </a:p>
          <a:p>
            <a:pPr lvl="1"/>
            <a:r>
              <a:rPr lang="zh-CN" altLang="zh-CN" dirty="0" smtClean="0"/>
              <a:t>交互电视</a:t>
            </a:r>
            <a:endParaRPr lang="en-US" altLang="zh-CN"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ea typeface="宋体" pitchFamily="2" charset="-122"/>
              </a:rPr>
              <a:t>第四节 多媒体技术的应用领域</a:t>
            </a:r>
          </a:p>
        </p:txBody>
      </p:sp>
      <p:sp>
        <p:nvSpPr>
          <p:cNvPr id="36867" name="内容占位符 2"/>
          <p:cNvSpPr>
            <a:spLocks noGrp="1"/>
          </p:cNvSpPr>
          <p:nvPr>
            <p:ph idx="1"/>
          </p:nvPr>
        </p:nvSpPr>
        <p:spPr/>
        <p:txBody>
          <a:bodyPr/>
          <a:lstStyle/>
          <a:p>
            <a:pPr>
              <a:spcAft>
                <a:spcPts val="600"/>
              </a:spcAft>
            </a:pPr>
            <a:r>
              <a:rPr lang="zh-CN" altLang="en-US" smtClean="0">
                <a:ea typeface="宋体" pitchFamily="2" charset="-122"/>
              </a:rPr>
              <a:t>影视娱乐：电影特技、变形效果</a:t>
            </a:r>
            <a:endParaRPr lang="en-US" altLang="zh-CN" smtClean="0">
              <a:ea typeface="宋体" pitchFamily="2" charset="-122"/>
            </a:endParaRPr>
          </a:p>
          <a:p>
            <a:pPr>
              <a:spcAft>
                <a:spcPts val="600"/>
              </a:spcAft>
            </a:pPr>
            <a:r>
              <a:rPr lang="zh-CN" altLang="en-US" smtClean="0">
                <a:ea typeface="宋体" pitchFamily="2" charset="-122"/>
              </a:rPr>
              <a:t>教育培训：形象教学、模拟展示</a:t>
            </a:r>
            <a:endParaRPr lang="en-US" altLang="zh-CN" smtClean="0">
              <a:ea typeface="宋体" pitchFamily="2" charset="-122"/>
            </a:endParaRPr>
          </a:p>
          <a:p>
            <a:pPr>
              <a:spcAft>
                <a:spcPts val="600"/>
              </a:spcAft>
            </a:pPr>
            <a:r>
              <a:rPr lang="zh-CN" altLang="en-US" smtClean="0">
                <a:ea typeface="宋体" pitchFamily="2" charset="-122"/>
              </a:rPr>
              <a:t>商业广告：特技合成、大型演示</a:t>
            </a:r>
            <a:endParaRPr lang="en-US" altLang="zh-CN" smtClean="0">
              <a:ea typeface="宋体" pitchFamily="2" charset="-122"/>
            </a:endParaRPr>
          </a:p>
          <a:p>
            <a:pPr>
              <a:spcAft>
                <a:spcPts val="600"/>
              </a:spcAft>
            </a:pPr>
            <a:r>
              <a:rPr lang="zh-CN" altLang="en-US" smtClean="0">
                <a:ea typeface="宋体" pitchFamily="2" charset="-122"/>
              </a:rPr>
              <a:t>医疗：网络远程诊断、远程手术</a:t>
            </a:r>
            <a:endParaRPr lang="en-US" altLang="zh-CN" smtClean="0">
              <a:ea typeface="宋体" pitchFamily="2" charset="-122"/>
            </a:endParaRPr>
          </a:p>
          <a:p>
            <a:pPr>
              <a:spcAft>
                <a:spcPts val="600"/>
              </a:spcAft>
            </a:pPr>
            <a:r>
              <a:rPr lang="zh-CN" altLang="en-US" smtClean="0">
                <a:ea typeface="宋体" pitchFamily="2" charset="-122"/>
              </a:rPr>
              <a:t>旅游：风光重现、风土人情介绍</a:t>
            </a:r>
            <a:endParaRPr lang="en-US" altLang="zh-CN" smtClean="0">
              <a:ea typeface="宋体" pitchFamily="2" charset="-122"/>
            </a:endParaRPr>
          </a:p>
          <a:p>
            <a:pPr>
              <a:spcAft>
                <a:spcPts val="600"/>
              </a:spcAft>
            </a:pPr>
            <a:r>
              <a:rPr lang="zh-CN" altLang="en-US" smtClean="0">
                <a:ea typeface="宋体" pitchFamily="2" charset="-122"/>
              </a:rPr>
              <a:t>人工智能模拟：生物形态模拟、生物智能模拟、人类行为模拟</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7891" name="Picture 2" descr="mhtml:file://D:\Book\travel\中国各地美景照片总汇.mht!http://image.xitek.com/forum/upload/294/29475/29475_1095093634.jpg"/>
          <p:cNvPicPr>
            <a:picLocks noChangeAspect="1" noChangeArrowheads="1"/>
          </p:cNvPicPr>
          <p:nvPr/>
        </p:nvPicPr>
        <p:blipFill>
          <a:blip r:embed="rId2" cstate="print"/>
          <a:srcRect/>
          <a:stretch>
            <a:fillRect/>
          </a:stretch>
        </p:blipFill>
        <p:spPr bwMode="auto">
          <a:xfrm>
            <a:off x="0" y="-61913"/>
            <a:ext cx="4572000" cy="3419476"/>
          </a:xfrm>
          <a:prstGeom prst="rect">
            <a:avLst/>
          </a:prstGeom>
          <a:noFill/>
          <a:ln w="9525">
            <a:noFill/>
            <a:miter lim="800000"/>
            <a:headEnd/>
            <a:tailEnd/>
          </a:ln>
        </p:spPr>
      </p:pic>
      <p:pic>
        <p:nvPicPr>
          <p:cNvPr id="37892" name="Picture 4" descr="mhtml:file://D:\Book\travel\中国各地美景照片总汇.mht!http://image2.xitek.com/forum/200510/106/10613/10613_1128785923.jpg"/>
          <p:cNvPicPr>
            <a:picLocks noChangeAspect="1" noChangeArrowheads="1"/>
          </p:cNvPicPr>
          <p:nvPr/>
        </p:nvPicPr>
        <p:blipFill>
          <a:blip r:embed="rId3" cstate="print"/>
          <a:srcRect/>
          <a:stretch>
            <a:fillRect/>
          </a:stretch>
        </p:blipFill>
        <p:spPr bwMode="auto">
          <a:xfrm>
            <a:off x="0" y="3114675"/>
            <a:ext cx="9144000" cy="3743325"/>
          </a:xfrm>
          <a:prstGeom prst="rect">
            <a:avLst/>
          </a:prstGeom>
          <a:noFill/>
          <a:ln w="9525">
            <a:noFill/>
            <a:miter lim="800000"/>
            <a:headEnd/>
            <a:tailEnd/>
          </a:ln>
        </p:spPr>
      </p:pic>
      <p:pic>
        <p:nvPicPr>
          <p:cNvPr id="37893" name="Picture 6" descr="mhtml:file://D:\Book\travel\中国各地美景照片总汇.mht!http://image2.xitek.com/forum/200509/1970/197043/197043_1127383023.jpg"/>
          <p:cNvPicPr>
            <a:picLocks noChangeAspect="1" noChangeArrowheads="1"/>
          </p:cNvPicPr>
          <p:nvPr/>
        </p:nvPicPr>
        <p:blipFill>
          <a:blip r:embed="rId4" cstate="print"/>
          <a:srcRect/>
          <a:stretch>
            <a:fillRect/>
          </a:stretch>
        </p:blipFill>
        <p:spPr bwMode="auto">
          <a:xfrm>
            <a:off x="4429125" y="0"/>
            <a:ext cx="4714875" cy="314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ea typeface="宋体" pitchFamily="2" charset="-122"/>
              </a:rPr>
              <a:t>考核方式</a:t>
            </a:r>
          </a:p>
        </p:txBody>
      </p:sp>
      <p:sp>
        <p:nvSpPr>
          <p:cNvPr id="12291" name="内容占位符 2"/>
          <p:cNvSpPr>
            <a:spLocks noGrp="1"/>
          </p:cNvSpPr>
          <p:nvPr>
            <p:ph idx="1"/>
          </p:nvPr>
        </p:nvSpPr>
        <p:spPr/>
        <p:txBody>
          <a:bodyPr/>
          <a:lstStyle/>
          <a:p>
            <a:r>
              <a:rPr lang="zh-CN" altLang="en-US" dirty="0" smtClean="0">
                <a:ea typeface="宋体" pitchFamily="2" charset="-122"/>
              </a:rPr>
              <a:t>课程特点：理论性与实践性结合</a:t>
            </a:r>
            <a:endParaRPr lang="en-US" altLang="zh-CN" dirty="0" smtClean="0">
              <a:ea typeface="宋体" pitchFamily="2" charset="-122"/>
            </a:endParaRPr>
          </a:p>
          <a:p>
            <a:r>
              <a:rPr lang="zh-CN" altLang="en-US" dirty="0" smtClean="0">
                <a:ea typeface="宋体" pitchFamily="2" charset="-122"/>
              </a:rPr>
              <a:t>课程要求：</a:t>
            </a:r>
            <a:endParaRPr lang="en-US" altLang="zh-CN" dirty="0" smtClean="0">
              <a:ea typeface="宋体" pitchFamily="2" charset="-122"/>
            </a:endParaRPr>
          </a:p>
          <a:p>
            <a:pPr lvl="1"/>
            <a:r>
              <a:rPr lang="zh-CN" altLang="en-US" dirty="0" smtClean="0">
                <a:ea typeface="宋体" pitchFamily="2" charset="-122"/>
              </a:rPr>
              <a:t>理解多媒体技术基本概念</a:t>
            </a:r>
            <a:endParaRPr lang="en-US" altLang="zh-CN" dirty="0" smtClean="0">
              <a:ea typeface="宋体" pitchFamily="2" charset="-122"/>
            </a:endParaRPr>
          </a:p>
          <a:p>
            <a:pPr lvl="1"/>
            <a:r>
              <a:rPr lang="zh-CN" altLang="en-US" dirty="0" smtClean="0">
                <a:ea typeface="宋体" pitchFamily="2" charset="-122"/>
              </a:rPr>
              <a:t>掌握多媒体技术基本理论和基本应用</a:t>
            </a:r>
            <a:endParaRPr lang="en-US" altLang="zh-CN" dirty="0" smtClean="0">
              <a:ea typeface="宋体" pitchFamily="2" charset="-122"/>
            </a:endParaRPr>
          </a:p>
          <a:p>
            <a:pPr lvl="1"/>
            <a:r>
              <a:rPr lang="zh-CN" altLang="en-US" dirty="0" smtClean="0">
                <a:ea typeface="宋体" pitchFamily="2" charset="-122"/>
              </a:rPr>
              <a:t>提高多媒体技术实践技能</a:t>
            </a:r>
            <a:endParaRPr lang="en-US" altLang="zh-CN" dirty="0" smtClean="0">
              <a:ea typeface="宋体" pitchFamily="2" charset="-122"/>
            </a:endParaRPr>
          </a:p>
          <a:p>
            <a:r>
              <a:rPr lang="zh-CN" altLang="en-US" dirty="0" smtClean="0">
                <a:ea typeface="宋体" pitchFamily="2" charset="-122"/>
              </a:rPr>
              <a:t>考核方式：</a:t>
            </a:r>
            <a:endParaRPr lang="en-US" altLang="zh-CN" dirty="0" smtClean="0">
              <a:ea typeface="宋体" pitchFamily="2" charset="-122"/>
            </a:endParaRPr>
          </a:p>
          <a:p>
            <a:pPr lvl="1"/>
            <a:r>
              <a:rPr lang="zh-CN" altLang="en-US" dirty="0" smtClean="0">
                <a:ea typeface="宋体" pitchFamily="2" charset="-122"/>
              </a:rPr>
              <a:t>课堂作业：</a:t>
            </a:r>
            <a:r>
              <a:rPr lang="en-US" altLang="zh-CN" dirty="0" smtClean="0">
                <a:ea typeface="宋体" pitchFamily="2" charset="-122"/>
              </a:rPr>
              <a:t>10%</a:t>
            </a:r>
          </a:p>
          <a:p>
            <a:pPr lvl="1"/>
            <a:r>
              <a:rPr lang="zh-CN" altLang="en-US" dirty="0" smtClean="0">
                <a:ea typeface="宋体" pitchFamily="2" charset="-122"/>
              </a:rPr>
              <a:t>课程试验：</a:t>
            </a:r>
            <a:r>
              <a:rPr lang="en-US" altLang="zh-CN" dirty="0" smtClean="0">
                <a:ea typeface="宋体" pitchFamily="2" charset="-122"/>
              </a:rPr>
              <a:t>50%</a:t>
            </a:r>
            <a:r>
              <a:rPr lang="zh-CN" altLang="en-US" dirty="0" smtClean="0">
                <a:ea typeface="宋体" pitchFamily="2" charset="-122"/>
              </a:rPr>
              <a:t> </a:t>
            </a:r>
            <a:r>
              <a:rPr lang="en-US" altLang="zh-CN" dirty="0" smtClean="0">
                <a:ea typeface="宋体" pitchFamily="2" charset="-122"/>
              </a:rPr>
              <a:t>(15%+15%+20%)</a:t>
            </a:r>
          </a:p>
          <a:p>
            <a:pPr lvl="1"/>
            <a:r>
              <a:rPr lang="zh-CN" altLang="en-US" dirty="0" smtClean="0">
                <a:ea typeface="宋体" pitchFamily="2" charset="-122"/>
              </a:rPr>
              <a:t>期末考试：</a:t>
            </a:r>
            <a:r>
              <a:rPr lang="en-US" altLang="zh-CN" dirty="0" smtClean="0">
                <a:ea typeface="宋体" pitchFamily="2" charset="-122"/>
              </a:rPr>
              <a:t>40%</a:t>
            </a:r>
            <a:endParaRPr lang="zh-CN" altLang="en-US" dirty="0" smtClean="0">
              <a:ea typeface="宋体" pitchFamily="2" charset="-122"/>
            </a:endParaRPr>
          </a:p>
        </p:txBody>
      </p:sp>
      <p:sp>
        <p:nvSpPr>
          <p:cNvPr id="122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8915" name="Picture 2" descr="mhtml:file://D:\Book\travel\中国各地美景照片总汇.mht!http://image2.xitek.com/forum/200507/699/69919/69919_1121005886.jpg"/>
          <p:cNvPicPr>
            <a:picLocks noChangeAspect="1" noChangeArrowheads="1"/>
          </p:cNvPicPr>
          <p:nvPr/>
        </p:nvPicPr>
        <p:blipFill>
          <a:blip r:embed="rId2" cstate="print"/>
          <a:srcRect/>
          <a:stretch>
            <a:fillRect/>
          </a:stretch>
        </p:blipFill>
        <p:spPr bwMode="auto">
          <a:xfrm>
            <a:off x="-71438" y="-71438"/>
            <a:ext cx="9215438" cy="3657601"/>
          </a:xfrm>
          <a:prstGeom prst="rect">
            <a:avLst/>
          </a:prstGeom>
          <a:noFill/>
          <a:ln w="9525">
            <a:noFill/>
            <a:miter lim="800000"/>
            <a:headEnd/>
            <a:tailEnd/>
          </a:ln>
        </p:spPr>
      </p:pic>
      <p:pic>
        <p:nvPicPr>
          <p:cNvPr id="38916" name="Picture 4" descr="mhtml:file://D:\Book\travel\中国各地美景照片总汇.mht!http://image2.xitek.com/forum/200510/106/10613/10613_1128783953.jpg"/>
          <p:cNvPicPr>
            <a:picLocks noChangeAspect="1" noChangeArrowheads="1"/>
          </p:cNvPicPr>
          <p:nvPr/>
        </p:nvPicPr>
        <p:blipFill>
          <a:blip r:embed="rId3" cstate="print"/>
          <a:srcRect/>
          <a:stretch>
            <a:fillRect/>
          </a:stretch>
        </p:blipFill>
        <p:spPr bwMode="auto">
          <a:xfrm>
            <a:off x="-71438" y="3500438"/>
            <a:ext cx="9215438"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125" name="Picture 2" descr="mhtml:file://D:\Book\travel\中国各地美景照片总汇.mht!http://image1.xitek.com/photo/200509/415/41531/41531_1127287124.jpg"/>
          <p:cNvPicPr>
            <a:picLocks noChangeAspect="1" noChangeArrowheads="1"/>
          </p:cNvPicPr>
          <p:nvPr/>
        </p:nvPicPr>
        <p:blipFill>
          <a:blip r:embed="rId3" cstate="print"/>
          <a:srcRect/>
          <a:stretch>
            <a:fillRect/>
          </a:stretch>
        </p:blipFill>
        <p:spPr bwMode="auto">
          <a:xfrm>
            <a:off x="0" y="-142875"/>
            <a:ext cx="5210175" cy="7286625"/>
          </a:xfrm>
          <a:prstGeom prst="rect">
            <a:avLst/>
          </a:prstGeom>
          <a:noFill/>
          <a:ln w="9525">
            <a:noFill/>
            <a:miter lim="800000"/>
            <a:headEnd/>
            <a:tailEnd/>
          </a:ln>
        </p:spPr>
      </p:pic>
      <p:graphicFrame>
        <p:nvGraphicFramePr>
          <p:cNvPr id="5122" name="Object 3"/>
          <p:cNvGraphicFramePr>
            <a:graphicFrameLocks noChangeAspect="1"/>
          </p:cNvGraphicFramePr>
          <p:nvPr/>
        </p:nvGraphicFramePr>
        <p:xfrm>
          <a:off x="5072063" y="-71438"/>
          <a:ext cx="4071937" cy="2714626"/>
        </p:xfrm>
        <a:graphic>
          <a:graphicData uri="http://schemas.openxmlformats.org/presentationml/2006/ole">
            <p:oleObj spid="_x0000_s5122" name="PhotoStyler Image" r:id="rId4" imgW="3638503" imgH="2521925" progId="">
              <p:embed/>
            </p:oleObj>
          </a:graphicData>
        </a:graphic>
      </p:graphicFrame>
      <p:graphicFrame>
        <p:nvGraphicFramePr>
          <p:cNvPr id="5123" name="Object 4"/>
          <p:cNvGraphicFramePr>
            <a:graphicFrameLocks noChangeAspect="1"/>
          </p:cNvGraphicFramePr>
          <p:nvPr/>
        </p:nvGraphicFramePr>
        <p:xfrm>
          <a:off x="5072063" y="2643188"/>
          <a:ext cx="4038600" cy="1714500"/>
        </p:xfrm>
        <a:graphic>
          <a:graphicData uri="http://schemas.openxmlformats.org/presentationml/2006/ole">
            <p:oleObj spid="_x0000_s5123" name="PhotoStyler Image" r:id="rId5" imgW="3484492" imgH="2415397" progId="">
              <p:embed/>
            </p:oleObj>
          </a:graphicData>
        </a:graphic>
      </p:graphicFrame>
      <p:pic>
        <p:nvPicPr>
          <p:cNvPr id="5126" name="Picture 6" descr="http://att.newsmth.net/att.php?p.81.715486.459.jpg">
            <a:hlinkClick r:id="rId6"/>
          </p:cNvPr>
          <p:cNvPicPr>
            <a:picLocks noChangeAspect="1" noChangeArrowheads="1"/>
          </p:cNvPicPr>
          <p:nvPr/>
        </p:nvPicPr>
        <p:blipFill>
          <a:blip r:embed="rId7" cstate="print"/>
          <a:srcRect/>
          <a:stretch>
            <a:fillRect/>
          </a:stretch>
        </p:blipFill>
        <p:spPr bwMode="auto">
          <a:xfrm>
            <a:off x="5072063" y="4391025"/>
            <a:ext cx="4071937" cy="2538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多媒体技术的发展趋势</a:t>
            </a:r>
          </a:p>
        </p:txBody>
      </p:sp>
      <p:sp>
        <p:nvSpPr>
          <p:cNvPr id="39939" name="内容占位符 2"/>
          <p:cNvSpPr>
            <a:spLocks noGrp="1"/>
          </p:cNvSpPr>
          <p:nvPr>
            <p:ph idx="1"/>
          </p:nvPr>
        </p:nvSpPr>
        <p:spPr/>
        <p:txBody>
          <a:bodyPr/>
          <a:lstStyle/>
          <a:p>
            <a:r>
              <a:rPr lang="zh-CN" altLang="en-US" smtClean="0">
                <a:ea typeface="宋体" pitchFamily="2" charset="-122"/>
              </a:rPr>
              <a:t>支持协同工作环境</a:t>
            </a:r>
            <a:endParaRPr lang="en-US" altLang="zh-CN" smtClean="0">
              <a:ea typeface="宋体" pitchFamily="2" charset="-122"/>
            </a:endParaRPr>
          </a:p>
          <a:p>
            <a:pPr lvl="1"/>
            <a:r>
              <a:rPr lang="zh-CN" altLang="en-US" b="1" smtClean="0">
                <a:latin typeface="Verdana" pitchFamily="34" charset="0"/>
                <a:ea typeface="宋体" pitchFamily="2" charset="-122"/>
              </a:rPr>
              <a:t>多媒体从单机单点向分布、协同多媒体环境发展</a:t>
            </a:r>
            <a:endParaRPr lang="en-US" altLang="zh-CN" b="1" smtClean="0">
              <a:latin typeface="Verdana" pitchFamily="34" charset="0"/>
              <a:ea typeface="宋体" pitchFamily="2" charset="-122"/>
            </a:endParaRPr>
          </a:p>
          <a:p>
            <a:r>
              <a:rPr lang="zh-CN" altLang="en-US" smtClean="0">
                <a:ea typeface="宋体" pitchFamily="2" charset="-122"/>
              </a:rPr>
              <a:t>基于内容的处理</a:t>
            </a:r>
            <a:endParaRPr lang="en-US" altLang="zh-CN" smtClean="0">
              <a:ea typeface="宋体" pitchFamily="2" charset="-122"/>
            </a:endParaRPr>
          </a:p>
          <a:p>
            <a:pPr lvl="1"/>
            <a:r>
              <a:rPr lang="zh-CN" altLang="en-US" b="1" smtClean="0">
                <a:latin typeface="Verdana" pitchFamily="34" charset="0"/>
                <a:ea typeface="宋体" pitchFamily="2" charset="-122"/>
              </a:rPr>
              <a:t>图像理解</a:t>
            </a:r>
            <a:endParaRPr lang="en-US" altLang="zh-CN" b="1" smtClean="0">
              <a:latin typeface="Verdana" pitchFamily="34" charset="0"/>
              <a:ea typeface="宋体" pitchFamily="2" charset="-122"/>
            </a:endParaRPr>
          </a:p>
          <a:p>
            <a:pPr lvl="1"/>
            <a:r>
              <a:rPr lang="zh-CN" altLang="en-US" b="1" smtClean="0">
                <a:latin typeface="Verdana" pitchFamily="34" charset="0"/>
                <a:ea typeface="宋体" pitchFamily="2" charset="-122"/>
              </a:rPr>
              <a:t>语音识别</a:t>
            </a:r>
            <a:endParaRPr lang="en-US" altLang="zh-CN" b="1" smtClean="0">
              <a:latin typeface="Verdana" pitchFamily="34" charset="0"/>
              <a:ea typeface="宋体" pitchFamily="2" charset="-122"/>
            </a:endParaRPr>
          </a:p>
          <a:p>
            <a:pPr lvl="1"/>
            <a:r>
              <a:rPr lang="zh-CN" altLang="en-US" b="1" smtClean="0">
                <a:latin typeface="Verdana" pitchFamily="34" charset="0"/>
                <a:ea typeface="宋体" pitchFamily="2" charset="-122"/>
              </a:rPr>
              <a:t>全文检索</a:t>
            </a:r>
            <a:endParaRPr lang="en-US" altLang="zh-CN" b="1" smtClean="0">
              <a:latin typeface="Verdana" pitchFamily="34" charset="0"/>
              <a:ea typeface="宋体" pitchFamily="2" charset="-122"/>
            </a:endParaRPr>
          </a:p>
          <a:p>
            <a:r>
              <a:rPr lang="zh-CN" altLang="en-US" smtClean="0">
                <a:ea typeface="宋体" pitchFamily="2" charset="-122"/>
              </a:rPr>
              <a:t>实时处理与压缩编码算法做到</a:t>
            </a:r>
            <a:r>
              <a:rPr lang="en-US" altLang="zh-CN" smtClean="0">
                <a:ea typeface="宋体" pitchFamily="2" charset="-122"/>
              </a:rPr>
              <a:t>CPU</a:t>
            </a:r>
            <a:r>
              <a:rPr lang="zh-CN" altLang="en-US" smtClean="0">
                <a:ea typeface="宋体" pitchFamily="2" charset="-122"/>
              </a:rPr>
              <a:t>芯片</a:t>
            </a:r>
            <a:endParaRPr lang="en-US" altLang="zh-CN" smtClean="0">
              <a:ea typeface="宋体" pitchFamily="2" charset="-122"/>
            </a:endParaRPr>
          </a:p>
          <a:p>
            <a:r>
              <a:rPr lang="zh-CN" altLang="en-US" smtClean="0">
                <a:ea typeface="宋体" pitchFamily="2" charset="-122"/>
              </a:rPr>
              <a:t>提高智能性</a:t>
            </a: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ea typeface="宋体" pitchFamily="2" charset="-122"/>
              </a:rPr>
              <a:t>习题</a:t>
            </a:r>
          </a:p>
        </p:txBody>
      </p:sp>
      <p:sp>
        <p:nvSpPr>
          <p:cNvPr id="4096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40964" name="Rectangle 2"/>
          <p:cNvSpPr>
            <a:spLocks noChangeArrowheads="1"/>
          </p:cNvSpPr>
          <p:nvPr/>
        </p:nvSpPr>
        <p:spPr bwMode="auto">
          <a:xfrm>
            <a:off x="152400" y="1571625"/>
            <a:ext cx="8686800" cy="2973388"/>
          </a:xfrm>
          <a:prstGeom prst="rect">
            <a:avLst/>
          </a:prstGeom>
          <a:noFill/>
          <a:ln w="9525">
            <a:noFill/>
            <a:miter lim="800000"/>
            <a:headEnd/>
            <a:tailEnd/>
          </a:ln>
        </p:spPr>
        <p:txBody>
          <a:bodyPr>
            <a:spAutoFit/>
          </a:bodyPr>
          <a:lstStyle/>
          <a:p>
            <a:pPr algn="just"/>
            <a:r>
              <a:rPr lang="zh-CN" altLang="en-US">
                <a:latin typeface="宋体" pitchFamily="2" charset="-122"/>
                <a:ea typeface="宋体" pitchFamily="2" charset="-122"/>
                <a:cs typeface="Times New Roman" charset="0"/>
              </a:rPr>
              <a:t>下列哪些说法正确 </a:t>
            </a:r>
            <a:r>
              <a:rPr lang="en-US" altLang="zh-CN">
                <a:latin typeface="宋体" pitchFamily="2" charset="-122"/>
                <a:ea typeface="宋体" pitchFamily="2" charset="-122"/>
                <a:cs typeface="Times New Roman" charset="0"/>
              </a:rPr>
              <a:t>?</a:t>
            </a:r>
          </a:p>
          <a:p>
            <a:pPr algn="just" eaLnBrk="0" hangingPunct="0"/>
            <a:r>
              <a:rPr lang="en-US" altLang="zh-CN">
                <a:latin typeface="宋体" pitchFamily="2" charset="-122"/>
                <a:ea typeface="宋体" pitchFamily="2" charset="-122"/>
                <a:cs typeface="Times New Roman" charset="0"/>
              </a:rPr>
              <a:t>(1) </a:t>
            </a:r>
            <a:r>
              <a:rPr lang="zh-CN" altLang="en-US">
                <a:latin typeface="宋体" pitchFamily="2" charset="-122"/>
                <a:ea typeface="宋体" pitchFamily="2" charset="-122"/>
                <a:cs typeface="Times New Roman" charset="0"/>
              </a:rPr>
              <a:t>媒体之间的关系也代表着信息。；</a:t>
            </a:r>
            <a:r>
              <a:rPr lang="en-US" altLang="zh-CN">
                <a:latin typeface="宋体" pitchFamily="2" charset="-122"/>
                <a:ea typeface="宋体" pitchFamily="2" charset="-122"/>
                <a:cs typeface="Times New Roman" charset="0"/>
              </a:rPr>
              <a:t>(2)</a:t>
            </a:r>
            <a:r>
              <a:rPr lang="zh-CN" altLang="en-US">
                <a:latin typeface="宋体" pitchFamily="2" charset="-122"/>
                <a:ea typeface="宋体" pitchFamily="2" charset="-122"/>
                <a:cs typeface="Times New Roman" charset="0"/>
              </a:rPr>
              <a:t>任何媒体之间都可直接进行相互转换。</a:t>
            </a:r>
          </a:p>
          <a:p>
            <a:pPr algn="just" eaLnBrk="0" hangingPunct="0"/>
            <a:r>
              <a:rPr lang="en-US" altLang="zh-CN">
                <a:latin typeface="宋体" pitchFamily="2" charset="-122"/>
                <a:ea typeface="宋体" pitchFamily="2" charset="-122"/>
                <a:cs typeface="Times New Roman" charset="0"/>
              </a:rPr>
              <a:t>(3) </a:t>
            </a:r>
            <a:r>
              <a:rPr lang="zh-CN" altLang="en-US">
                <a:latin typeface="宋体" pitchFamily="2" charset="-122"/>
                <a:ea typeface="宋体" pitchFamily="2" charset="-122"/>
                <a:cs typeface="Times New Roman" charset="0"/>
              </a:rPr>
              <a:t>不同的媒体所表达信息的程度不同。；</a:t>
            </a:r>
            <a:r>
              <a:rPr lang="en-US" altLang="zh-CN">
                <a:latin typeface="宋体" pitchFamily="2" charset="-122"/>
                <a:ea typeface="宋体" pitchFamily="2" charset="-122"/>
                <a:cs typeface="Times New Roman" charset="0"/>
              </a:rPr>
              <a:t>(4)</a:t>
            </a:r>
            <a:r>
              <a:rPr lang="zh-CN" altLang="en-US">
                <a:latin typeface="宋体" pitchFamily="2" charset="-122"/>
                <a:ea typeface="宋体" pitchFamily="2" charset="-122"/>
                <a:cs typeface="Times New Roman" charset="0"/>
              </a:rPr>
              <a:t>有格式的数据才能表达信息的含义。</a:t>
            </a:r>
          </a:p>
          <a:p>
            <a:pPr algn="just" eaLnBrk="0" hangingPunct="0"/>
            <a:r>
              <a:rPr lang="zh-CN" altLang="en-US">
                <a:latin typeface="宋体" pitchFamily="2" charset="-122"/>
                <a:ea typeface="宋体" pitchFamily="2" charset="-122"/>
                <a:cs typeface="Times New Roman" charset="0"/>
              </a:rPr>
              <a:t>  </a:t>
            </a:r>
            <a:r>
              <a:rPr lang="en-US" altLang="zh-CN">
                <a:latin typeface="宋体" pitchFamily="2" charset="-122"/>
                <a:ea typeface="宋体" pitchFamily="2" charset="-122"/>
                <a:cs typeface="Times New Roman" charset="0"/>
              </a:rPr>
              <a:t>(A) (1)+(2)+(3)        (B)(1)+(2)+(4)</a:t>
            </a:r>
          </a:p>
          <a:p>
            <a:pPr eaLnBrk="0" hangingPunct="0"/>
            <a:r>
              <a:rPr lang="en-US" altLang="zh-CN">
                <a:latin typeface="宋体" pitchFamily="2" charset="-122"/>
                <a:ea typeface="宋体" pitchFamily="2" charset="-122"/>
                <a:cs typeface="Times New Roman" charset="0"/>
              </a:rPr>
              <a:t>  (C) (1)+(3)+(4)        (D) </a:t>
            </a:r>
            <a:r>
              <a:rPr lang="zh-CN" altLang="en-US">
                <a:latin typeface="宋体" pitchFamily="2" charset="-122"/>
                <a:ea typeface="宋体" pitchFamily="2" charset="-122"/>
                <a:cs typeface="Times New Roman" charset="0"/>
              </a:rPr>
              <a:t>全部</a:t>
            </a:r>
            <a:r>
              <a:rPr lang="zh-CN" altLang="en-US" sz="1100">
                <a:ea typeface="宋体" pitchFamily="2" charset="-122"/>
                <a:cs typeface="Times New Roman" charset="0"/>
              </a:rPr>
              <a:t> </a:t>
            </a:r>
            <a:endParaRPr lang="zh-CN" altLang="en-US">
              <a:ea typeface="宋体" pitchFamily="2" charset="-122"/>
              <a:cs typeface="Times New Roman" charset="0"/>
            </a:endParaRPr>
          </a:p>
        </p:txBody>
      </p:sp>
      <p:sp>
        <p:nvSpPr>
          <p:cNvPr id="6" name="Text Box 5"/>
          <p:cNvSpPr txBox="1">
            <a:spLocks noChangeArrowheads="1"/>
          </p:cNvSpPr>
          <p:nvPr/>
        </p:nvSpPr>
        <p:spPr bwMode="auto">
          <a:xfrm>
            <a:off x="457200" y="4781550"/>
            <a:ext cx="7239000" cy="1016000"/>
          </a:xfrm>
          <a:prstGeom prst="rect">
            <a:avLst/>
          </a:prstGeom>
          <a:noFill/>
          <a:ln w="9525">
            <a:noFill/>
            <a:miter lim="800000"/>
            <a:headEnd/>
            <a:tailEnd/>
          </a:ln>
          <a:effectLst/>
        </p:spPr>
        <p:txBody>
          <a:bodyPr>
            <a:spAutoFit/>
          </a:bodyPr>
          <a:lstStyle/>
          <a:p>
            <a:pPr>
              <a:spcBef>
                <a:spcPct val="50000"/>
              </a:spcBef>
              <a:defRPr/>
            </a:pPr>
            <a:r>
              <a:rPr lang="zh-CN" altLang="en-US" dirty="0">
                <a:effectLst>
                  <a:outerShdw blurRad="38100" dist="38100" dir="2700000" algn="tl">
                    <a:srgbClr val="000000"/>
                  </a:outerShdw>
                </a:effectLst>
                <a:ea typeface="宋体" pitchFamily="2" charset="-122"/>
              </a:rPr>
              <a:t>参考答案</a:t>
            </a:r>
            <a:r>
              <a:rPr lang="en-US" altLang="zh-CN" dirty="0">
                <a:effectLst>
                  <a:outerShdw blurRad="38100" dist="38100" dir="2700000" algn="tl">
                    <a:srgbClr val="000000"/>
                  </a:outerShdw>
                </a:effectLst>
                <a:ea typeface="宋体" pitchFamily="2" charset="-122"/>
              </a:rPr>
              <a:t>:     C</a:t>
            </a:r>
            <a:endParaRPr lang="en-US" altLang="zh-CN" dirty="0">
              <a:solidFill>
                <a:srgbClr val="FF9900"/>
              </a:solidFill>
              <a:effectLst>
                <a:outerShdw blurRad="38100" dist="38100" dir="2700000" algn="tl">
                  <a:srgbClr val="000000"/>
                </a:outerShdw>
              </a:effectLst>
              <a:ea typeface="宋体" pitchFamily="2" charset="-122"/>
            </a:endParaRPr>
          </a:p>
          <a:p>
            <a:pPr>
              <a:spcBef>
                <a:spcPct val="50000"/>
              </a:spcBef>
              <a:defRPr/>
            </a:pPr>
            <a:endParaRPr lang="en-US" altLang="zh-CN" b="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ea typeface="宋体" pitchFamily="2" charset="-122"/>
              </a:rPr>
              <a:t>参考书目</a:t>
            </a:r>
          </a:p>
        </p:txBody>
      </p:sp>
      <p:sp>
        <p:nvSpPr>
          <p:cNvPr id="13315" name="内容占位符 2"/>
          <p:cNvSpPr>
            <a:spLocks noGrp="1"/>
          </p:cNvSpPr>
          <p:nvPr>
            <p:ph idx="1"/>
          </p:nvPr>
        </p:nvSpPr>
        <p:spPr>
          <a:xfrm>
            <a:off x="1066800" y="1143000"/>
            <a:ext cx="7620000" cy="4772025"/>
          </a:xfrm>
        </p:spPr>
        <p:txBody>
          <a:bodyPr/>
          <a:lstStyle/>
          <a:p>
            <a:pPr>
              <a:spcAft>
                <a:spcPts val="600"/>
              </a:spcAft>
            </a:pPr>
            <a:r>
              <a:rPr lang="en-US" altLang="zh-CN" smtClean="0">
                <a:ea typeface="宋体" pitchFamily="2" charset="-122"/>
              </a:rPr>
              <a:t>《</a:t>
            </a:r>
            <a:r>
              <a:rPr lang="zh-CN" altLang="en-US" smtClean="0">
                <a:ea typeface="宋体" pitchFamily="2" charset="-122"/>
              </a:rPr>
              <a:t>多媒体技术基础及应用</a:t>
            </a:r>
            <a:r>
              <a:rPr lang="en-US" altLang="zh-CN" smtClean="0">
                <a:ea typeface="宋体" pitchFamily="2" charset="-122"/>
              </a:rPr>
              <a:t>》</a:t>
            </a:r>
            <a:r>
              <a:rPr lang="zh-CN" altLang="en-US" smtClean="0">
                <a:ea typeface="宋体" pitchFamily="2" charset="-122"/>
              </a:rPr>
              <a:t> 钟玉琢等编著 清华大学出版社，</a:t>
            </a:r>
            <a:r>
              <a:rPr lang="en-US" altLang="zh-CN" smtClean="0">
                <a:ea typeface="宋体" pitchFamily="2" charset="-122"/>
              </a:rPr>
              <a:t>2006 </a:t>
            </a:r>
          </a:p>
          <a:p>
            <a:pPr>
              <a:spcBef>
                <a:spcPct val="50000"/>
              </a:spcBef>
              <a:spcAft>
                <a:spcPts val="600"/>
              </a:spcAft>
            </a:pPr>
            <a:r>
              <a:rPr lang="en-US" altLang="zh-CN" smtClean="0">
                <a:ea typeface="宋体" pitchFamily="2" charset="-122"/>
              </a:rPr>
              <a:t>《</a:t>
            </a:r>
            <a:r>
              <a:rPr lang="zh-CN" altLang="en-US" smtClean="0">
                <a:ea typeface="宋体" pitchFamily="2" charset="-122"/>
              </a:rPr>
              <a:t>多媒体技术基础 </a:t>
            </a:r>
            <a:r>
              <a:rPr lang="en-US" altLang="zh-CN" smtClean="0">
                <a:ea typeface="宋体" pitchFamily="2" charset="-122"/>
              </a:rPr>
              <a:t>》</a:t>
            </a:r>
            <a:r>
              <a:rPr lang="zh-CN" altLang="en-US" smtClean="0">
                <a:ea typeface="宋体" pitchFamily="2" charset="-122"/>
              </a:rPr>
              <a:t>林福宗编著  清华大学出版社，</a:t>
            </a:r>
            <a:r>
              <a:rPr lang="en-US" altLang="zh-CN" smtClean="0">
                <a:ea typeface="宋体" pitchFamily="2" charset="-122"/>
              </a:rPr>
              <a:t>2002 </a:t>
            </a:r>
          </a:p>
          <a:p>
            <a:pPr>
              <a:spcBef>
                <a:spcPct val="50000"/>
              </a:spcBef>
              <a:spcAft>
                <a:spcPts val="600"/>
              </a:spcAft>
            </a:pPr>
            <a:r>
              <a:rPr lang="en-US" altLang="zh-CN" smtClean="0">
                <a:ea typeface="宋体" pitchFamily="2" charset="-122"/>
              </a:rPr>
              <a:t>《</a:t>
            </a:r>
            <a:r>
              <a:rPr lang="zh-CN" altLang="en-US" smtClean="0">
                <a:ea typeface="宋体" pitchFamily="2" charset="-122"/>
              </a:rPr>
              <a:t>多媒体技术基础 </a:t>
            </a:r>
            <a:r>
              <a:rPr lang="en-US" altLang="zh-CN" smtClean="0">
                <a:ea typeface="宋体" pitchFamily="2" charset="-122"/>
              </a:rPr>
              <a:t>》</a:t>
            </a:r>
            <a:r>
              <a:rPr lang="zh-CN" altLang="en-US" smtClean="0">
                <a:ea typeface="宋体" pitchFamily="2" charset="-122"/>
              </a:rPr>
              <a:t>赵子江等编著 机械工业出版社，</a:t>
            </a:r>
            <a:r>
              <a:rPr lang="en-US" altLang="zh-CN" smtClean="0">
                <a:ea typeface="宋体" pitchFamily="2" charset="-122"/>
              </a:rPr>
              <a:t>2004</a:t>
            </a:r>
          </a:p>
          <a:p>
            <a:pPr>
              <a:spcBef>
                <a:spcPct val="50000"/>
              </a:spcBef>
              <a:spcAft>
                <a:spcPts val="600"/>
              </a:spcAft>
            </a:pPr>
            <a:r>
              <a:rPr lang="en-US" altLang="zh-CN" smtClean="0">
                <a:ea typeface="宋体" pitchFamily="2" charset="-122"/>
              </a:rPr>
              <a:t>《</a:t>
            </a:r>
            <a:r>
              <a:rPr lang="zh-CN" altLang="en-US" smtClean="0">
                <a:ea typeface="宋体" pitchFamily="2" charset="-122"/>
              </a:rPr>
              <a:t>多媒体技术及应用</a:t>
            </a:r>
            <a:r>
              <a:rPr lang="en-US" altLang="zh-CN" smtClean="0">
                <a:ea typeface="宋体" pitchFamily="2" charset="-122"/>
              </a:rPr>
              <a:t>》</a:t>
            </a:r>
            <a:r>
              <a:rPr lang="zh-CN" altLang="en-US" smtClean="0">
                <a:ea typeface="宋体" pitchFamily="2" charset="-122"/>
              </a:rPr>
              <a:t>游泽清等 高等教育出版社，</a:t>
            </a:r>
            <a:r>
              <a:rPr lang="en-US" altLang="zh-CN" smtClean="0">
                <a:ea typeface="宋体" pitchFamily="2" charset="-122"/>
              </a:rPr>
              <a:t>2003  </a:t>
            </a:r>
          </a:p>
          <a:p>
            <a:endParaRPr lang="zh-CN" altLang="en-US" smtClean="0">
              <a:ea typeface="宋体" pitchFamily="2" charset="-122"/>
            </a:endParaRPr>
          </a:p>
        </p:txBody>
      </p:sp>
      <p:sp>
        <p:nvSpPr>
          <p:cNvPr id="133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357188" y="1571625"/>
            <a:ext cx="4214812" cy="2790825"/>
          </a:xfrm>
        </p:spPr>
        <p:txBody>
          <a:bodyPr/>
          <a:lstStyle/>
          <a:p>
            <a:r>
              <a:rPr lang="zh-CN" altLang="en-US" smtClean="0">
                <a:ea typeface="宋体" pitchFamily="2" charset="-122"/>
              </a:rPr>
              <a:t>多媒体技术概论</a:t>
            </a:r>
          </a:p>
        </p:txBody>
      </p:sp>
      <p:sp>
        <p:nvSpPr>
          <p:cNvPr id="14339" name="副标题 2"/>
          <p:cNvSpPr>
            <a:spLocks noGrp="1"/>
          </p:cNvSpPr>
          <p:nvPr>
            <p:ph type="subTitle" idx="1"/>
          </p:nvPr>
        </p:nvSpPr>
        <p:spPr>
          <a:xfrm>
            <a:off x="500063" y="5072063"/>
            <a:ext cx="3690937" cy="381000"/>
          </a:xfrm>
        </p:spPr>
        <p:txBody>
          <a:bodyPr/>
          <a:lstStyle/>
          <a:p>
            <a:endParaRPr lang="zh-CN" altLang="en-US" smtClean="0">
              <a:ea typeface="宋体" pitchFamily="2" charset="-122"/>
            </a:endParaRPr>
          </a:p>
        </p:txBody>
      </p:sp>
      <p:sp>
        <p:nvSpPr>
          <p:cNvPr id="143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itchFamily="2" charset="-122"/>
              </a:rPr>
              <a:t>学习内容</a:t>
            </a:r>
          </a:p>
        </p:txBody>
      </p:sp>
      <p:sp>
        <p:nvSpPr>
          <p:cNvPr id="15363" name="内容占位符 2"/>
          <p:cNvSpPr>
            <a:spLocks noGrp="1"/>
          </p:cNvSpPr>
          <p:nvPr>
            <p:ph idx="1"/>
          </p:nvPr>
        </p:nvSpPr>
        <p:spPr/>
        <p:txBody>
          <a:bodyPr/>
          <a:lstStyle/>
          <a:p>
            <a:pPr>
              <a:lnSpc>
                <a:spcPct val="120000"/>
              </a:lnSpc>
              <a:spcBef>
                <a:spcPct val="50000"/>
              </a:spcBef>
            </a:pPr>
            <a:r>
              <a:rPr lang="en-US" altLang="zh-CN" smtClean="0">
                <a:latin typeface="宋体" pitchFamily="2" charset="-122"/>
                <a:ea typeface="宋体" pitchFamily="2" charset="-122"/>
              </a:rPr>
              <a:t>1</a:t>
            </a:r>
            <a:r>
              <a:rPr lang="zh-CN" altLang="en-US" smtClean="0">
                <a:latin typeface="宋体" pitchFamily="2" charset="-122"/>
                <a:ea typeface="宋体" pitchFamily="2" charset="-122"/>
              </a:rPr>
              <a:t>、多媒体的基本概念</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2</a:t>
            </a:r>
            <a:r>
              <a:rPr lang="zh-CN" altLang="en-US" smtClean="0">
                <a:latin typeface="宋体" pitchFamily="2" charset="-122"/>
                <a:ea typeface="宋体" pitchFamily="2" charset="-122"/>
              </a:rPr>
              <a:t>、多媒体技术的产生与发展</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3</a:t>
            </a:r>
            <a:r>
              <a:rPr lang="zh-CN" altLang="en-US" smtClean="0">
                <a:latin typeface="宋体" pitchFamily="2" charset="-122"/>
                <a:ea typeface="宋体" pitchFamily="2" charset="-122"/>
              </a:rPr>
              <a:t>、</a:t>
            </a:r>
            <a:r>
              <a:rPr lang="zh-CN" altLang="en-US" smtClean="0">
                <a:ea typeface="宋体" pitchFamily="2" charset="-122"/>
              </a:rPr>
              <a:t>多媒体技术的研究内容</a:t>
            </a:r>
            <a:endParaRPr lang="zh-CN" altLang="en-US" smtClean="0">
              <a:latin typeface="宋体" pitchFamily="2" charset="-122"/>
              <a:ea typeface="宋体" pitchFamily="2" charset="-122"/>
            </a:endParaRP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4</a:t>
            </a:r>
            <a:r>
              <a:rPr lang="zh-CN" altLang="en-US" smtClean="0">
                <a:latin typeface="宋体" pitchFamily="2" charset="-122"/>
                <a:ea typeface="宋体" pitchFamily="2" charset="-122"/>
              </a:rPr>
              <a:t>、多媒体技术的应用领域与发展趋势</a:t>
            </a: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ea typeface="宋体" pitchFamily="2" charset="-122"/>
              </a:rPr>
              <a:t>学习目标</a:t>
            </a:r>
          </a:p>
        </p:txBody>
      </p:sp>
      <p:sp>
        <p:nvSpPr>
          <p:cNvPr id="16387" name="内容占位符 2"/>
          <p:cNvSpPr>
            <a:spLocks noGrp="1"/>
          </p:cNvSpPr>
          <p:nvPr>
            <p:ph idx="1"/>
          </p:nvPr>
        </p:nvSpPr>
        <p:spPr/>
        <p:txBody>
          <a:bodyPr/>
          <a:lstStyle/>
          <a:p>
            <a:pPr>
              <a:lnSpc>
                <a:spcPct val="120000"/>
              </a:lnSpc>
              <a:spcBef>
                <a:spcPct val="50000"/>
              </a:spcBef>
            </a:pPr>
            <a:r>
              <a:rPr lang="en-US" altLang="zh-CN" smtClean="0">
                <a:latin typeface="宋体" pitchFamily="2" charset="-122"/>
                <a:ea typeface="宋体" pitchFamily="2" charset="-122"/>
              </a:rPr>
              <a:t>1</a:t>
            </a:r>
            <a:r>
              <a:rPr lang="zh-CN" altLang="en-US" smtClean="0">
                <a:latin typeface="宋体" pitchFamily="2" charset="-122"/>
                <a:ea typeface="宋体" pitchFamily="2" charset="-122"/>
              </a:rPr>
              <a:t>、掌握多媒体的基本概念及关键特性</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2</a:t>
            </a:r>
            <a:r>
              <a:rPr lang="zh-CN" altLang="en-US" smtClean="0">
                <a:latin typeface="宋体" pitchFamily="2" charset="-122"/>
                <a:ea typeface="宋体" pitchFamily="2" charset="-122"/>
              </a:rPr>
              <a:t>、了解媒体技术的分类</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3</a:t>
            </a:r>
            <a:r>
              <a:rPr lang="zh-CN" altLang="en-US" smtClean="0">
                <a:latin typeface="宋体" pitchFamily="2" charset="-122"/>
                <a:ea typeface="宋体" pitchFamily="2" charset="-122"/>
              </a:rPr>
              <a:t>、了解多媒体技术的发展和应用</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4</a:t>
            </a:r>
            <a:r>
              <a:rPr lang="zh-CN" altLang="en-US" smtClean="0">
                <a:latin typeface="宋体" pitchFamily="2" charset="-122"/>
                <a:ea typeface="宋体" pitchFamily="2" charset="-122"/>
              </a:rPr>
              <a:t>、了解多媒体技术的研究内容</a:t>
            </a:r>
          </a:p>
        </p:txBody>
      </p:sp>
      <p:sp>
        <p:nvSpPr>
          <p:cNvPr id="163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ea typeface="宋体" pitchFamily="2" charset="-122"/>
              </a:rPr>
              <a:t>第一节 多媒体的基本概念</a:t>
            </a:r>
          </a:p>
        </p:txBody>
      </p:sp>
      <p:sp>
        <p:nvSpPr>
          <p:cNvPr id="17411" name="内容占位符 2"/>
          <p:cNvSpPr>
            <a:spLocks noGrp="1"/>
          </p:cNvSpPr>
          <p:nvPr>
            <p:ph idx="1"/>
          </p:nvPr>
        </p:nvSpPr>
        <p:spPr/>
        <p:txBody>
          <a:bodyPr/>
          <a:lstStyle/>
          <a:p>
            <a:pPr>
              <a:lnSpc>
                <a:spcPct val="160000"/>
              </a:lnSpc>
              <a:spcBef>
                <a:spcPct val="50000"/>
              </a:spcBef>
            </a:pPr>
            <a:r>
              <a:rPr lang="zh-CN" altLang="en-US" smtClean="0">
                <a:ea typeface="宋体" pitchFamily="2" charset="-122"/>
              </a:rPr>
              <a:t>什么是媒体</a:t>
            </a:r>
          </a:p>
          <a:p>
            <a:pPr>
              <a:lnSpc>
                <a:spcPct val="160000"/>
              </a:lnSpc>
              <a:spcBef>
                <a:spcPct val="50000"/>
              </a:spcBef>
            </a:pPr>
            <a:r>
              <a:rPr lang="zh-CN" altLang="en-US" smtClean="0">
                <a:ea typeface="宋体" pitchFamily="2" charset="-122"/>
              </a:rPr>
              <a:t>媒体的分类</a:t>
            </a:r>
          </a:p>
          <a:p>
            <a:pPr>
              <a:lnSpc>
                <a:spcPct val="160000"/>
              </a:lnSpc>
              <a:spcBef>
                <a:spcPct val="50000"/>
              </a:spcBef>
            </a:pPr>
            <a:r>
              <a:rPr lang="zh-CN" altLang="en-US" smtClean="0">
                <a:ea typeface="宋体" pitchFamily="2" charset="-122"/>
              </a:rPr>
              <a:t>多媒体与多媒体技术</a:t>
            </a:r>
          </a:p>
          <a:p>
            <a:pPr>
              <a:lnSpc>
                <a:spcPct val="160000"/>
              </a:lnSpc>
              <a:spcBef>
                <a:spcPct val="50000"/>
              </a:spcBef>
            </a:pPr>
            <a:r>
              <a:rPr lang="zh-CN" altLang="en-US" smtClean="0">
                <a:ea typeface="宋体" pitchFamily="2" charset="-122"/>
              </a:rPr>
              <a:t>多媒体的关键特性</a:t>
            </a:r>
            <a:endParaRPr lang="en-US" altLang="zh-CN" smtClean="0">
              <a:ea typeface="宋体" pitchFamily="2" charset="-122"/>
            </a:endParaRPr>
          </a:p>
          <a:p>
            <a:pPr>
              <a:lnSpc>
                <a:spcPct val="160000"/>
              </a:lnSpc>
              <a:spcBef>
                <a:spcPct val="50000"/>
              </a:spcBef>
            </a:pPr>
            <a:r>
              <a:rPr lang="zh-CN" altLang="en-US" smtClean="0">
                <a:ea typeface="宋体" pitchFamily="2" charset="-122"/>
              </a:rPr>
              <a:t>多媒体的设计对象</a:t>
            </a:r>
          </a:p>
        </p:txBody>
      </p:sp>
      <p:sp>
        <p:nvSpPr>
          <p:cNvPr id="17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5665</TotalTime>
  <Words>2423</Words>
  <Application>Microsoft Office PowerPoint</Application>
  <PresentationFormat>全屏显示(4:3)</PresentationFormat>
  <Paragraphs>369</Paragraphs>
  <Slides>43</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46" baseType="lpstr">
      <vt:lpstr>234TGp_report_light_v2</vt:lpstr>
      <vt:lpstr>Image</vt:lpstr>
      <vt:lpstr>PhotoStyler Image</vt:lpstr>
      <vt:lpstr>多媒体技术基础  </vt:lpstr>
      <vt:lpstr>教师简介</vt:lpstr>
      <vt:lpstr>课程结构</vt:lpstr>
      <vt:lpstr>考核方式</vt:lpstr>
      <vt:lpstr>参考书目</vt:lpstr>
      <vt:lpstr>多媒体技术概论</vt:lpstr>
      <vt:lpstr>学习内容</vt:lpstr>
      <vt:lpstr>学习目标</vt:lpstr>
      <vt:lpstr>第一节 多媒体的基本概念</vt:lpstr>
      <vt:lpstr>什么是媒体</vt:lpstr>
      <vt:lpstr>媒体的分类</vt:lpstr>
      <vt:lpstr>各种媒体之间的关系</vt:lpstr>
      <vt:lpstr>媒体的分类举例</vt:lpstr>
      <vt:lpstr>信息、媒体和媒介三者的关系</vt:lpstr>
      <vt:lpstr>多媒体</vt:lpstr>
      <vt:lpstr>多媒体技术</vt:lpstr>
      <vt:lpstr>多媒体的关键特性</vt:lpstr>
      <vt:lpstr>多媒体的设计对象</vt:lpstr>
      <vt:lpstr>矢量图形对象</vt:lpstr>
      <vt:lpstr>位图图像对象</vt:lpstr>
      <vt:lpstr>动画对象</vt:lpstr>
      <vt:lpstr>音频对象</vt:lpstr>
      <vt:lpstr>视频对象</vt:lpstr>
      <vt:lpstr>常见的多媒体编辑工具</vt:lpstr>
      <vt:lpstr>第二节 多媒体技术的产生与发展</vt:lpstr>
      <vt:lpstr>视频数字化与计算机图形化</vt:lpstr>
      <vt:lpstr>光盘作为交互式视频（IV）存储介质</vt:lpstr>
      <vt:lpstr>MPC——多媒体个人计算机</vt:lpstr>
      <vt:lpstr>多媒体技术日趋成熟</vt:lpstr>
      <vt:lpstr>多媒体技术在我国的发展</vt:lpstr>
      <vt:lpstr>多媒体技术促进了通信与娱乐和计算机的融合  </vt:lpstr>
      <vt:lpstr>第三节 多媒体技术的研究内容</vt:lpstr>
      <vt:lpstr>图形处理技术</vt:lpstr>
      <vt:lpstr>数字图像处理技术</vt:lpstr>
      <vt:lpstr>图形、图像处理中的虚拟现实技术</vt:lpstr>
      <vt:lpstr>数字音频、视频处理技术</vt:lpstr>
      <vt:lpstr>多媒体网络通信技术</vt:lpstr>
      <vt:lpstr>第四节 多媒体技术的应用领域</vt:lpstr>
      <vt:lpstr>幻灯片 39</vt:lpstr>
      <vt:lpstr>幻灯片 40</vt:lpstr>
      <vt:lpstr>幻灯片 41</vt:lpstr>
      <vt:lpstr>多媒体技术的发展趋势</vt:lpstr>
      <vt:lpstr>习题</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709</cp:revision>
  <dcterms:created xsi:type="dcterms:W3CDTF">2007-11-04T08:07:40Z</dcterms:created>
  <dcterms:modified xsi:type="dcterms:W3CDTF">2011-09-07T22:14:47Z</dcterms:modified>
</cp:coreProperties>
</file>